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erchi Serif Bold" charset="1" panose="02000503060000020004"/>
      <p:regular r:id="rId19"/>
    </p:embeddedFont>
    <p:embeddedFont>
      <p:font typeface="Roboto" charset="1" panose="02000000000000000000"/>
      <p:regular r:id="rId20"/>
    </p:embeddedFont>
    <p:embeddedFont>
      <p:font typeface="Roboto Bold" charset="1" panose="02000000000000000000"/>
      <p:regular r:id="rId21"/>
    </p:embeddedFont>
    <p:embeddedFont>
      <p:font typeface="Roboto Italics" charset="1" panose="02000000000000000000"/>
      <p:regular r:id="rId22"/>
    </p:embeddedFont>
    <p:embeddedFont>
      <p:font typeface="Monterchi Serif" charset="1" panose="02000503060000020004"/>
      <p:regular r:id="rId23"/>
    </p:embeddedFont>
    <p:embeddedFont>
      <p:font typeface="Montserrat Bold" charset="1" panose="00000800000000000000"/>
      <p:regular r:id="rId24"/>
    </p:embeddedFont>
    <p:embeddedFont>
      <p:font typeface="Montserrat" charset="1" panose="00000500000000000000"/>
      <p:regular r:id="rId25"/>
    </p:embeddedFont>
    <p:embeddedFont>
      <p:font typeface="Arimo Bold" charset="1" panose="020B0704020202020204"/>
      <p:regular r:id="rId26"/>
    </p:embeddedFont>
    <p:embeddedFont>
      <p:font typeface="Montserrat Ultra-Bold" charset="1" panose="00000900000000000000"/>
      <p:regular r:id="rId27"/>
    </p:embeddedFont>
    <p:embeddedFont>
      <p:font typeface="Montserrat Classic" charset="1" panose="00000500000000000000"/>
      <p:regular r:id="rId28"/>
    </p:embeddedFont>
    <p:embeddedFont>
      <p:font typeface="Montserrat Classic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2708973" y="3376762"/>
            <a:ext cx="12965683" cy="1519131"/>
          </a:xfrm>
          <a:prstGeom prst="rect">
            <a:avLst/>
          </a:prstGeom>
        </p:spPr>
        <p:txBody>
          <a:bodyPr anchor="t" rtlCol="false" tIns="0" lIns="0" bIns="0" rIns="0">
            <a:spAutoFit/>
          </a:bodyPr>
          <a:lstStyle/>
          <a:p>
            <a:pPr algn="ctr" marL="0" indent="0" lvl="0">
              <a:lnSpc>
                <a:spcPts val="11088"/>
              </a:lnSpc>
            </a:pPr>
            <a:r>
              <a:rPr lang="en-US" b="true" sz="12458" spc="398">
                <a:solidFill>
                  <a:srgbClr val="365B6D"/>
                </a:solidFill>
                <a:latin typeface="Monterchi Serif Bold"/>
                <a:ea typeface="Monterchi Serif Bold"/>
                <a:cs typeface="Monterchi Serif Bold"/>
                <a:sym typeface="Monterchi Serif Bold"/>
              </a:rPr>
              <a:t>PROYECTO DE</a:t>
            </a:r>
          </a:p>
        </p:txBody>
      </p:sp>
      <p:sp>
        <p:nvSpPr>
          <p:cNvPr name="TextBox 3" id="3"/>
          <p:cNvSpPr txBox="true"/>
          <p:nvPr/>
        </p:nvSpPr>
        <p:spPr>
          <a:xfrm rot="0">
            <a:off x="2708973" y="4845050"/>
            <a:ext cx="12965683" cy="1519205"/>
          </a:xfrm>
          <a:prstGeom prst="rect">
            <a:avLst/>
          </a:prstGeom>
        </p:spPr>
        <p:txBody>
          <a:bodyPr anchor="t" rtlCol="false" tIns="0" lIns="0" bIns="0" rIns="0">
            <a:spAutoFit/>
          </a:bodyPr>
          <a:lstStyle/>
          <a:p>
            <a:pPr algn="ctr" marL="0" indent="0" lvl="0">
              <a:lnSpc>
                <a:spcPts val="11088"/>
              </a:lnSpc>
            </a:pPr>
            <a:r>
              <a:rPr lang="en-US" b="true" sz="12458" spc="398">
                <a:solidFill>
                  <a:srgbClr val="6C9286"/>
                </a:solidFill>
                <a:latin typeface="Monterchi Serif Bold"/>
                <a:ea typeface="Monterchi Serif Bold"/>
                <a:cs typeface="Monterchi Serif Bold"/>
                <a:sym typeface="Monterchi Serif Bold"/>
              </a:rPr>
              <a:t>TESIS</a:t>
            </a:r>
          </a:p>
        </p:txBody>
      </p:sp>
      <p:grpSp>
        <p:nvGrpSpPr>
          <p:cNvPr name="Group 4" id="4"/>
          <p:cNvGrpSpPr/>
          <p:nvPr/>
        </p:nvGrpSpPr>
        <p:grpSpPr>
          <a:xfrm rot="0">
            <a:off x="1136083" y="721474"/>
            <a:ext cx="3598580" cy="4114800"/>
            <a:chOff x="0" y="0"/>
            <a:chExt cx="4798106" cy="5486400"/>
          </a:xfrm>
        </p:grpSpPr>
        <p:grpSp>
          <p:nvGrpSpPr>
            <p:cNvPr name="Group 5" id="5"/>
            <p:cNvGrpSpPr/>
            <p:nvPr/>
          </p:nvGrpSpPr>
          <p:grpSpPr>
            <a:xfrm rot="0">
              <a:off x="0" y="359656"/>
              <a:ext cx="4798106" cy="314368"/>
              <a:chOff x="0" y="0"/>
              <a:chExt cx="947774" cy="62097"/>
            </a:xfrm>
          </p:grpSpPr>
          <p:sp>
            <p:nvSpPr>
              <p:cNvPr name="Freeform 6" id="6"/>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365B6D"/>
              </a:solidFill>
              <a:ln cap="sq">
                <a:noFill/>
                <a:prstDash val="solid"/>
                <a:miter/>
              </a:ln>
            </p:spPr>
          </p:sp>
          <p:sp>
            <p:nvSpPr>
              <p:cNvPr name="TextBox 7" id="7"/>
              <p:cNvSpPr txBox="true"/>
              <p:nvPr/>
            </p:nvSpPr>
            <p:spPr>
              <a:xfrm>
                <a:off x="0" y="-28575"/>
                <a:ext cx="947774" cy="90672"/>
              </a:xfrm>
              <a:prstGeom prst="rect">
                <a:avLst/>
              </a:prstGeom>
            </p:spPr>
            <p:txBody>
              <a:bodyPr anchor="ctr" rtlCol="false" tIns="50800" lIns="50800" bIns="50800" rIns="50800"/>
              <a:lstStyle/>
              <a:p>
                <a:pPr algn="ctr">
                  <a:lnSpc>
                    <a:spcPts val="2921"/>
                  </a:lnSpc>
                </a:pPr>
              </a:p>
            </p:txBody>
          </p:sp>
        </p:grpSp>
        <p:grpSp>
          <p:nvGrpSpPr>
            <p:cNvPr name="Group 8" id="8"/>
            <p:cNvGrpSpPr/>
            <p:nvPr/>
          </p:nvGrpSpPr>
          <p:grpSpPr>
            <a:xfrm rot="0">
              <a:off x="0" y="925401"/>
              <a:ext cx="3675307" cy="314368"/>
              <a:chOff x="0" y="0"/>
              <a:chExt cx="725987" cy="62097"/>
            </a:xfrm>
          </p:grpSpPr>
          <p:sp>
            <p:nvSpPr>
              <p:cNvPr name="Freeform 9" id="9"/>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365B6D"/>
              </a:solidFill>
              <a:ln cap="sq">
                <a:noFill/>
                <a:prstDash val="solid"/>
                <a:miter/>
              </a:ln>
            </p:spPr>
          </p:sp>
          <p:sp>
            <p:nvSpPr>
              <p:cNvPr name="TextBox 10" id="10"/>
              <p:cNvSpPr txBox="true"/>
              <p:nvPr/>
            </p:nvSpPr>
            <p:spPr>
              <a:xfrm>
                <a:off x="0" y="-28575"/>
                <a:ext cx="725987" cy="90672"/>
              </a:xfrm>
              <a:prstGeom prst="rect">
                <a:avLst/>
              </a:prstGeom>
            </p:spPr>
            <p:txBody>
              <a:bodyPr anchor="ctr" rtlCol="false" tIns="50800" lIns="50800" bIns="50800" rIns="50800"/>
              <a:lstStyle/>
              <a:p>
                <a:pPr algn="ctr">
                  <a:lnSpc>
                    <a:spcPts val="2921"/>
                  </a:lnSpc>
                </a:pPr>
              </a:p>
            </p:txBody>
          </p:sp>
        </p:grpSp>
        <p:grpSp>
          <p:nvGrpSpPr>
            <p:cNvPr name="Group 11" id="11"/>
            <p:cNvGrpSpPr/>
            <p:nvPr/>
          </p:nvGrpSpPr>
          <p:grpSpPr>
            <a:xfrm rot="-5400000">
              <a:off x="-650594" y="1538808"/>
              <a:ext cx="3391984" cy="314368"/>
              <a:chOff x="0" y="0"/>
              <a:chExt cx="670022" cy="62097"/>
            </a:xfrm>
          </p:grpSpPr>
          <p:sp>
            <p:nvSpPr>
              <p:cNvPr name="Freeform 12" id="12"/>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365B6D"/>
              </a:solidFill>
              <a:ln cap="sq">
                <a:noFill/>
                <a:prstDash val="solid"/>
                <a:miter/>
              </a:ln>
            </p:spPr>
          </p:sp>
          <p:sp>
            <p:nvSpPr>
              <p:cNvPr name="TextBox 13" id="13"/>
              <p:cNvSpPr txBox="true"/>
              <p:nvPr/>
            </p:nvSpPr>
            <p:spPr>
              <a:xfrm>
                <a:off x="0" y="-28575"/>
                <a:ext cx="670022" cy="90672"/>
              </a:xfrm>
              <a:prstGeom prst="rect">
                <a:avLst/>
              </a:prstGeom>
            </p:spPr>
            <p:txBody>
              <a:bodyPr anchor="ctr" rtlCol="false" tIns="50800" lIns="50800" bIns="50800" rIns="50800"/>
              <a:lstStyle/>
              <a:p>
                <a:pPr algn="ctr">
                  <a:lnSpc>
                    <a:spcPts val="2921"/>
                  </a:lnSpc>
                </a:pPr>
              </a:p>
            </p:txBody>
          </p:sp>
        </p:grpSp>
        <p:grpSp>
          <p:nvGrpSpPr>
            <p:cNvPr name="Group 14" id="14"/>
            <p:cNvGrpSpPr/>
            <p:nvPr/>
          </p:nvGrpSpPr>
          <p:grpSpPr>
            <a:xfrm rot="-5400000">
              <a:off x="-2123316" y="3048717"/>
              <a:ext cx="4560999" cy="314368"/>
              <a:chOff x="0" y="0"/>
              <a:chExt cx="900938" cy="62097"/>
            </a:xfrm>
          </p:grpSpPr>
          <p:sp>
            <p:nvSpPr>
              <p:cNvPr name="Freeform 15" id="15"/>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365B6D"/>
              </a:solidFill>
              <a:ln cap="sq">
                <a:noFill/>
                <a:prstDash val="solid"/>
                <a:miter/>
              </a:ln>
            </p:spPr>
          </p:sp>
          <p:sp>
            <p:nvSpPr>
              <p:cNvPr name="TextBox 16" id="16"/>
              <p:cNvSpPr txBox="true"/>
              <p:nvPr/>
            </p:nvSpPr>
            <p:spPr>
              <a:xfrm>
                <a:off x="0" y="-28575"/>
                <a:ext cx="900938" cy="90672"/>
              </a:xfrm>
              <a:prstGeom prst="rect">
                <a:avLst/>
              </a:prstGeom>
            </p:spPr>
            <p:txBody>
              <a:bodyPr anchor="ctr" rtlCol="false" tIns="50800" lIns="50800" bIns="50800" rIns="50800"/>
              <a:lstStyle/>
              <a:p>
                <a:pPr algn="ctr">
                  <a:lnSpc>
                    <a:spcPts val="2921"/>
                  </a:lnSpc>
                </a:pPr>
              </a:p>
            </p:txBody>
          </p:sp>
        </p:grpSp>
      </p:grpSp>
      <p:grpSp>
        <p:nvGrpSpPr>
          <p:cNvPr name="Group 17" id="17"/>
          <p:cNvGrpSpPr/>
          <p:nvPr/>
        </p:nvGrpSpPr>
        <p:grpSpPr>
          <a:xfrm rot="-10800000">
            <a:off x="13605221" y="5319624"/>
            <a:ext cx="3598580" cy="4114800"/>
            <a:chOff x="0" y="0"/>
            <a:chExt cx="4798106" cy="5486400"/>
          </a:xfrm>
        </p:grpSpPr>
        <p:grpSp>
          <p:nvGrpSpPr>
            <p:cNvPr name="Group 18" id="18"/>
            <p:cNvGrpSpPr/>
            <p:nvPr/>
          </p:nvGrpSpPr>
          <p:grpSpPr>
            <a:xfrm rot="0">
              <a:off x="0" y="359656"/>
              <a:ext cx="4798106" cy="314368"/>
              <a:chOff x="0" y="0"/>
              <a:chExt cx="947774" cy="62097"/>
            </a:xfrm>
          </p:grpSpPr>
          <p:sp>
            <p:nvSpPr>
              <p:cNvPr name="Freeform 19" id="19"/>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20" id="20"/>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1" id="21"/>
            <p:cNvGrpSpPr/>
            <p:nvPr/>
          </p:nvGrpSpPr>
          <p:grpSpPr>
            <a:xfrm rot="0">
              <a:off x="0" y="925401"/>
              <a:ext cx="3675307" cy="314368"/>
              <a:chOff x="0" y="0"/>
              <a:chExt cx="725987" cy="62097"/>
            </a:xfrm>
          </p:grpSpPr>
          <p:sp>
            <p:nvSpPr>
              <p:cNvPr name="Freeform 22" id="22"/>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23" id="23"/>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4" id="24"/>
            <p:cNvGrpSpPr/>
            <p:nvPr/>
          </p:nvGrpSpPr>
          <p:grpSpPr>
            <a:xfrm rot="-5400000">
              <a:off x="-650594" y="1538808"/>
              <a:ext cx="3391984" cy="314368"/>
              <a:chOff x="0" y="0"/>
              <a:chExt cx="670022" cy="62097"/>
            </a:xfrm>
          </p:grpSpPr>
          <p:sp>
            <p:nvSpPr>
              <p:cNvPr name="Freeform 25" id="25"/>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26" id="26"/>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7" id="27"/>
            <p:cNvGrpSpPr/>
            <p:nvPr/>
          </p:nvGrpSpPr>
          <p:grpSpPr>
            <a:xfrm rot="-5400000">
              <a:off x="-2123316" y="3048717"/>
              <a:ext cx="4560999" cy="314368"/>
              <a:chOff x="0" y="0"/>
              <a:chExt cx="900938" cy="62097"/>
            </a:xfrm>
          </p:grpSpPr>
          <p:sp>
            <p:nvSpPr>
              <p:cNvPr name="Freeform 28" id="28"/>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29" id="29"/>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grpSp>
        <p:nvGrpSpPr>
          <p:cNvPr name="Group 30" id="30"/>
          <p:cNvGrpSpPr/>
          <p:nvPr/>
        </p:nvGrpSpPr>
        <p:grpSpPr>
          <a:xfrm rot="-5400000">
            <a:off x="1126558" y="5307992"/>
            <a:ext cx="3598580" cy="4114800"/>
            <a:chOff x="0" y="0"/>
            <a:chExt cx="4798106" cy="5486400"/>
          </a:xfrm>
        </p:grpSpPr>
        <p:grpSp>
          <p:nvGrpSpPr>
            <p:cNvPr name="Group 31" id="31"/>
            <p:cNvGrpSpPr/>
            <p:nvPr/>
          </p:nvGrpSpPr>
          <p:grpSpPr>
            <a:xfrm rot="0">
              <a:off x="0" y="359656"/>
              <a:ext cx="4798106" cy="314368"/>
              <a:chOff x="0" y="0"/>
              <a:chExt cx="947774" cy="62097"/>
            </a:xfrm>
          </p:grpSpPr>
          <p:sp>
            <p:nvSpPr>
              <p:cNvPr name="Freeform 32" id="32"/>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33" id="33"/>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34" id="34"/>
            <p:cNvGrpSpPr/>
            <p:nvPr/>
          </p:nvGrpSpPr>
          <p:grpSpPr>
            <a:xfrm rot="0">
              <a:off x="0" y="925401"/>
              <a:ext cx="3675307" cy="314368"/>
              <a:chOff x="0" y="0"/>
              <a:chExt cx="725987" cy="62097"/>
            </a:xfrm>
          </p:grpSpPr>
          <p:sp>
            <p:nvSpPr>
              <p:cNvPr name="Freeform 35" id="35"/>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36" id="36"/>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37" id="37"/>
            <p:cNvGrpSpPr/>
            <p:nvPr/>
          </p:nvGrpSpPr>
          <p:grpSpPr>
            <a:xfrm rot="-5400000">
              <a:off x="-650594" y="1538808"/>
              <a:ext cx="3391984" cy="314368"/>
              <a:chOff x="0" y="0"/>
              <a:chExt cx="670022" cy="62097"/>
            </a:xfrm>
          </p:grpSpPr>
          <p:sp>
            <p:nvSpPr>
              <p:cNvPr name="Freeform 38" id="38"/>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39" id="39"/>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40" id="40"/>
            <p:cNvGrpSpPr/>
            <p:nvPr/>
          </p:nvGrpSpPr>
          <p:grpSpPr>
            <a:xfrm rot="-5400000">
              <a:off x="-2123316" y="3048717"/>
              <a:ext cx="4560999" cy="314368"/>
              <a:chOff x="0" y="0"/>
              <a:chExt cx="900938" cy="62097"/>
            </a:xfrm>
          </p:grpSpPr>
          <p:sp>
            <p:nvSpPr>
              <p:cNvPr name="Freeform 41" id="41"/>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42" id="42"/>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grpSp>
        <p:nvGrpSpPr>
          <p:cNvPr name="Group 43" id="43"/>
          <p:cNvGrpSpPr/>
          <p:nvPr/>
        </p:nvGrpSpPr>
        <p:grpSpPr>
          <a:xfrm rot="5400000">
            <a:off x="13614746" y="733106"/>
            <a:ext cx="3598580" cy="4114800"/>
            <a:chOff x="0" y="0"/>
            <a:chExt cx="4798106" cy="5486400"/>
          </a:xfrm>
        </p:grpSpPr>
        <p:grpSp>
          <p:nvGrpSpPr>
            <p:cNvPr name="Group 44" id="44"/>
            <p:cNvGrpSpPr/>
            <p:nvPr/>
          </p:nvGrpSpPr>
          <p:grpSpPr>
            <a:xfrm rot="0">
              <a:off x="0" y="359656"/>
              <a:ext cx="4798106" cy="314368"/>
              <a:chOff x="0" y="0"/>
              <a:chExt cx="947774" cy="62097"/>
            </a:xfrm>
          </p:grpSpPr>
          <p:sp>
            <p:nvSpPr>
              <p:cNvPr name="Freeform 45" id="45"/>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365B6D"/>
              </a:solidFill>
              <a:ln cap="sq">
                <a:noFill/>
                <a:prstDash val="solid"/>
                <a:miter/>
              </a:ln>
            </p:spPr>
          </p:sp>
          <p:sp>
            <p:nvSpPr>
              <p:cNvPr name="TextBox 46" id="46"/>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47" id="47"/>
            <p:cNvGrpSpPr/>
            <p:nvPr/>
          </p:nvGrpSpPr>
          <p:grpSpPr>
            <a:xfrm rot="0">
              <a:off x="0" y="925401"/>
              <a:ext cx="3675307" cy="314368"/>
              <a:chOff x="0" y="0"/>
              <a:chExt cx="725987" cy="62097"/>
            </a:xfrm>
          </p:grpSpPr>
          <p:sp>
            <p:nvSpPr>
              <p:cNvPr name="Freeform 48" id="48"/>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365B6D"/>
              </a:solidFill>
              <a:ln cap="sq">
                <a:noFill/>
                <a:prstDash val="solid"/>
                <a:miter/>
              </a:ln>
            </p:spPr>
          </p:sp>
          <p:sp>
            <p:nvSpPr>
              <p:cNvPr name="TextBox 49" id="49"/>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50" id="50"/>
            <p:cNvGrpSpPr/>
            <p:nvPr/>
          </p:nvGrpSpPr>
          <p:grpSpPr>
            <a:xfrm rot="-5400000">
              <a:off x="-650594" y="1538808"/>
              <a:ext cx="3391984" cy="314368"/>
              <a:chOff x="0" y="0"/>
              <a:chExt cx="670022" cy="62097"/>
            </a:xfrm>
          </p:grpSpPr>
          <p:sp>
            <p:nvSpPr>
              <p:cNvPr name="Freeform 51" id="51"/>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365B6D"/>
              </a:solidFill>
              <a:ln cap="sq">
                <a:noFill/>
                <a:prstDash val="solid"/>
                <a:miter/>
              </a:ln>
            </p:spPr>
          </p:sp>
          <p:sp>
            <p:nvSpPr>
              <p:cNvPr name="TextBox 52" id="52"/>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53" id="53"/>
            <p:cNvGrpSpPr/>
            <p:nvPr/>
          </p:nvGrpSpPr>
          <p:grpSpPr>
            <a:xfrm rot="-5400000">
              <a:off x="-2123316" y="3048717"/>
              <a:ext cx="4560999" cy="314368"/>
              <a:chOff x="0" y="0"/>
              <a:chExt cx="900938" cy="62097"/>
            </a:xfrm>
          </p:grpSpPr>
          <p:sp>
            <p:nvSpPr>
              <p:cNvPr name="Freeform 54" id="54"/>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365B6D"/>
              </a:solidFill>
              <a:ln cap="sq">
                <a:noFill/>
                <a:prstDash val="solid"/>
                <a:miter/>
              </a:ln>
            </p:spPr>
          </p:sp>
          <p:sp>
            <p:nvSpPr>
              <p:cNvPr name="TextBox 55" id="55"/>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sp>
        <p:nvSpPr>
          <p:cNvPr name="Freeform 56" id="56"/>
          <p:cNvSpPr/>
          <p:nvPr/>
        </p:nvSpPr>
        <p:spPr>
          <a:xfrm flipH="false" flipV="false" rot="0">
            <a:off x="8849956" y="1028700"/>
            <a:ext cx="683717" cy="683717"/>
          </a:xfrm>
          <a:custGeom>
            <a:avLst/>
            <a:gdLst/>
            <a:ahLst/>
            <a:cxnLst/>
            <a:rect r="r" b="b" t="t" l="l"/>
            <a:pathLst>
              <a:path h="683717" w="683717">
                <a:moveTo>
                  <a:pt x="0" y="0"/>
                </a:moveTo>
                <a:lnTo>
                  <a:pt x="683717" y="0"/>
                </a:lnTo>
                <a:lnTo>
                  <a:pt x="683717" y="683717"/>
                </a:lnTo>
                <a:lnTo>
                  <a:pt x="0" y="683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7" id="57"/>
          <p:cNvSpPr txBox="true"/>
          <p:nvPr/>
        </p:nvSpPr>
        <p:spPr>
          <a:xfrm rot="0">
            <a:off x="7785636" y="1812015"/>
            <a:ext cx="2812357" cy="314813"/>
          </a:xfrm>
          <a:prstGeom prst="rect">
            <a:avLst/>
          </a:prstGeom>
        </p:spPr>
        <p:txBody>
          <a:bodyPr anchor="t" rtlCol="false" tIns="0" lIns="0" bIns="0" rIns="0">
            <a:spAutoFit/>
          </a:bodyPr>
          <a:lstStyle/>
          <a:p>
            <a:pPr algn="ctr">
              <a:lnSpc>
                <a:spcPts val="2472"/>
              </a:lnSpc>
            </a:pPr>
            <a:r>
              <a:rPr lang="en-US" sz="1978" spc="-7">
                <a:solidFill>
                  <a:srgbClr val="365B6D"/>
                </a:solidFill>
                <a:latin typeface="Roboto"/>
                <a:ea typeface="Roboto"/>
                <a:cs typeface="Roboto"/>
                <a:sym typeface="Roboto"/>
              </a:rPr>
              <a:t>Duoc Uc San Bernardo</a:t>
            </a:r>
          </a:p>
        </p:txBody>
      </p:sp>
      <p:sp>
        <p:nvSpPr>
          <p:cNvPr name="TextBox 58" id="58"/>
          <p:cNvSpPr txBox="true"/>
          <p:nvPr/>
        </p:nvSpPr>
        <p:spPr>
          <a:xfrm rot="0">
            <a:off x="8981696" y="1235728"/>
            <a:ext cx="420236" cy="280181"/>
          </a:xfrm>
          <a:prstGeom prst="rect">
            <a:avLst/>
          </a:prstGeom>
        </p:spPr>
        <p:txBody>
          <a:bodyPr anchor="t" rtlCol="false" tIns="0" lIns="0" bIns="0" rIns="0">
            <a:spAutoFit/>
          </a:bodyPr>
          <a:lstStyle/>
          <a:p>
            <a:pPr algn="ctr">
              <a:lnSpc>
                <a:spcPts val="2293"/>
              </a:lnSpc>
            </a:pPr>
            <a:r>
              <a:rPr lang="en-US" b="true" sz="1834" spc="-7">
                <a:solidFill>
                  <a:srgbClr val="365B6D"/>
                </a:solidFill>
                <a:latin typeface="Roboto Bold"/>
                <a:ea typeface="Roboto Bold"/>
                <a:cs typeface="Roboto Bold"/>
                <a:sym typeface="Roboto Bold"/>
              </a:rPr>
              <a:t>B</a:t>
            </a:r>
          </a:p>
        </p:txBody>
      </p:sp>
      <p:sp>
        <p:nvSpPr>
          <p:cNvPr name="TextBox 59" id="59"/>
          <p:cNvSpPr txBox="true"/>
          <p:nvPr/>
        </p:nvSpPr>
        <p:spPr>
          <a:xfrm rot="0">
            <a:off x="5140736" y="6583255"/>
            <a:ext cx="8102157" cy="913806"/>
          </a:xfrm>
          <a:prstGeom prst="rect">
            <a:avLst/>
          </a:prstGeom>
        </p:spPr>
        <p:txBody>
          <a:bodyPr anchor="t" rtlCol="false" tIns="0" lIns="0" bIns="0" rIns="0">
            <a:spAutoFit/>
          </a:bodyPr>
          <a:lstStyle/>
          <a:p>
            <a:pPr algn="ctr" marL="0" indent="0" lvl="0">
              <a:lnSpc>
                <a:spcPts val="6661"/>
              </a:lnSpc>
              <a:spcBef>
                <a:spcPct val="0"/>
              </a:spcBef>
            </a:pPr>
            <a:r>
              <a:rPr lang="en-US" b="true" sz="7484">
                <a:solidFill>
                  <a:srgbClr val="365B6D"/>
                </a:solidFill>
                <a:latin typeface="Monterchi Serif Bold"/>
                <a:ea typeface="Monterchi Serif Bold"/>
                <a:cs typeface="Monterchi Serif Bold"/>
                <a:sym typeface="Monterchi Serif Bold"/>
              </a:rPr>
              <a:t>Tinajas Rustic</a:t>
            </a:r>
          </a:p>
        </p:txBody>
      </p:sp>
      <p:sp>
        <p:nvSpPr>
          <p:cNvPr name="TextBox 60" id="60"/>
          <p:cNvSpPr txBox="true"/>
          <p:nvPr/>
        </p:nvSpPr>
        <p:spPr>
          <a:xfrm rot="0">
            <a:off x="2403570" y="6307104"/>
            <a:ext cx="3199671" cy="1680884"/>
          </a:xfrm>
          <a:prstGeom prst="rect">
            <a:avLst/>
          </a:prstGeom>
        </p:spPr>
        <p:txBody>
          <a:bodyPr anchor="t" rtlCol="false" tIns="0" lIns="0" bIns="0" rIns="0">
            <a:spAutoFit/>
          </a:bodyPr>
          <a:lstStyle/>
          <a:p>
            <a:pPr algn="ctr">
              <a:lnSpc>
                <a:spcPts val="3341"/>
              </a:lnSpc>
            </a:pPr>
            <a:r>
              <a:rPr lang="en-US" sz="2439" spc="-9">
                <a:solidFill>
                  <a:srgbClr val="6C9286"/>
                </a:solidFill>
                <a:latin typeface="Roboto"/>
                <a:ea typeface="Roboto"/>
                <a:cs typeface="Roboto"/>
                <a:sym typeface="Roboto"/>
              </a:rPr>
              <a:t>Autores: </a:t>
            </a:r>
          </a:p>
          <a:p>
            <a:pPr algn="ctr">
              <a:lnSpc>
                <a:spcPts val="3341"/>
              </a:lnSpc>
            </a:pPr>
            <a:r>
              <a:rPr lang="en-US" sz="2439" spc="-9">
                <a:solidFill>
                  <a:srgbClr val="6C9286"/>
                </a:solidFill>
                <a:latin typeface="Roboto"/>
                <a:ea typeface="Roboto"/>
                <a:cs typeface="Roboto"/>
                <a:sym typeface="Roboto"/>
              </a:rPr>
              <a:t>Francisca Sepulveda </a:t>
            </a:r>
          </a:p>
          <a:p>
            <a:pPr algn="ctr">
              <a:lnSpc>
                <a:spcPts val="3341"/>
              </a:lnSpc>
            </a:pPr>
            <a:r>
              <a:rPr lang="en-US" sz="2439" spc="-9">
                <a:solidFill>
                  <a:srgbClr val="6C9286"/>
                </a:solidFill>
                <a:latin typeface="Roboto"/>
                <a:ea typeface="Roboto"/>
                <a:cs typeface="Roboto"/>
                <a:sym typeface="Roboto"/>
              </a:rPr>
              <a:t>Vicente Vallejos</a:t>
            </a:r>
          </a:p>
          <a:p>
            <a:pPr algn="ctr">
              <a:lnSpc>
                <a:spcPts val="3341"/>
              </a:lnSpc>
            </a:pPr>
            <a:r>
              <a:rPr lang="en-US" sz="2439" spc="-9">
                <a:solidFill>
                  <a:srgbClr val="6C9286"/>
                </a:solidFill>
                <a:latin typeface="Roboto"/>
                <a:ea typeface="Roboto"/>
                <a:cs typeface="Roboto"/>
                <a:sym typeface="Roboto"/>
              </a:rPr>
              <a:t>Matias Gatica</a:t>
            </a:r>
          </a:p>
        </p:txBody>
      </p:sp>
      <p:sp>
        <p:nvSpPr>
          <p:cNvPr name="TextBox 61" id="61"/>
          <p:cNvSpPr txBox="true"/>
          <p:nvPr/>
        </p:nvSpPr>
        <p:spPr>
          <a:xfrm rot="0">
            <a:off x="12811352" y="6654470"/>
            <a:ext cx="3053378" cy="842684"/>
          </a:xfrm>
          <a:prstGeom prst="rect">
            <a:avLst/>
          </a:prstGeom>
        </p:spPr>
        <p:txBody>
          <a:bodyPr anchor="t" rtlCol="false" tIns="0" lIns="0" bIns="0" rIns="0">
            <a:spAutoFit/>
          </a:bodyPr>
          <a:lstStyle/>
          <a:p>
            <a:pPr algn="ctr">
              <a:lnSpc>
                <a:spcPts val="3341"/>
              </a:lnSpc>
            </a:pPr>
            <a:r>
              <a:rPr lang="en-US" sz="2439" spc="-9">
                <a:solidFill>
                  <a:srgbClr val="6C9286"/>
                </a:solidFill>
                <a:latin typeface="Roboto"/>
                <a:ea typeface="Roboto"/>
                <a:cs typeface="Roboto"/>
                <a:sym typeface="Roboto"/>
              </a:rPr>
              <a:t>Tutor: Ignacio Villarroel</a:t>
            </a:r>
          </a:p>
        </p:txBody>
      </p:sp>
      <p:grpSp>
        <p:nvGrpSpPr>
          <p:cNvPr name="Group 62" id="62"/>
          <p:cNvGrpSpPr/>
          <p:nvPr/>
        </p:nvGrpSpPr>
        <p:grpSpPr>
          <a:xfrm rot="-10800000">
            <a:off x="6388878" y="8928906"/>
            <a:ext cx="5605872" cy="235776"/>
            <a:chOff x="0" y="0"/>
            <a:chExt cx="1476444" cy="62097"/>
          </a:xfrm>
        </p:grpSpPr>
        <p:sp>
          <p:nvSpPr>
            <p:cNvPr name="Freeform 63" id="63"/>
            <p:cNvSpPr/>
            <p:nvPr/>
          </p:nvSpPr>
          <p:spPr>
            <a:xfrm flipH="false" flipV="false" rot="0">
              <a:off x="0" y="0"/>
              <a:ext cx="1476444" cy="62097"/>
            </a:xfrm>
            <a:custGeom>
              <a:avLst/>
              <a:gdLst/>
              <a:ahLst/>
              <a:cxnLst/>
              <a:rect r="r" b="b" t="t" l="l"/>
              <a:pathLst>
                <a:path h="62097" w="1476444">
                  <a:moveTo>
                    <a:pt x="0" y="0"/>
                  </a:moveTo>
                  <a:lnTo>
                    <a:pt x="1476444" y="0"/>
                  </a:lnTo>
                  <a:lnTo>
                    <a:pt x="1476444" y="62097"/>
                  </a:lnTo>
                  <a:lnTo>
                    <a:pt x="0" y="62097"/>
                  </a:lnTo>
                  <a:close/>
                </a:path>
              </a:pathLst>
            </a:custGeom>
            <a:solidFill>
              <a:srgbClr val="365B6D"/>
            </a:solidFill>
            <a:ln cap="sq">
              <a:noFill/>
              <a:prstDash val="solid"/>
              <a:miter/>
            </a:ln>
          </p:spPr>
        </p:sp>
        <p:sp>
          <p:nvSpPr>
            <p:cNvPr name="TextBox 64" id="64"/>
            <p:cNvSpPr txBox="true"/>
            <p:nvPr/>
          </p:nvSpPr>
          <p:spPr>
            <a:xfrm>
              <a:off x="0" y="-28575"/>
              <a:ext cx="147644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65" id="65"/>
          <p:cNvGrpSpPr/>
          <p:nvPr/>
        </p:nvGrpSpPr>
        <p:grpSpPr>
          <a:xfrm rot="-10800000">
            <a:off x="7317640" y="8504598"/>
            <a:ext cx="3748348" cy="235776"/>
            <a:chOff x="0" y="0"/>
            <a:chExt cx="987219" cy="62097"/>
          </a:xfrm>
        </p:grpSpPr>
        <p:sp>
          <p:nvSpPr>
            <p:cNvPr name="Freeform 66" id="66"/>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67" id="67"/>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68" id="68"/>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3969645" y="4525790"/>
            <a:ext cx="3326249" cy="3589025"/>
            <a:chOff x="0" y="0"/>
            <a:chExt cx="2774948" cy="2994172"/>
          </a:xfrm>
        </p:grpSpPr>
        <p:sp>
          <p:nvSpPr>
            <p:cNvPr name="Freeform 3" id="3"/>
            <p:cNvSpPr/>
            <p:nvPr/>
          </p:nvSpPr>
          <p:spPr>
            <a:xfrm flipH="false" flipV="false" rot="0">
              <a:off x="0" y="0"/>
              <a:ext cx="2774948" cy="2994172"/>
            </a:xfrm>
            <a:custGeom>
              <a:avLst/>
              <a:gdLst/>
              <a:ahLst/>
              <a:cxnLst/>
              <a:rect r="r" b="b" t="t" l="l"/>
              <a:pathLst>
                <a:path h="2994172" w="2774948">
                  <a:moveTo>
                    <a:pt x="2650488" y="2994172"/>
                  </a:moveTo>
                  <a:lnTo>
                    <a:pt x="124460" y="2994172"/>
                  </a:lnTo>
                  <a:cubicBezTo>
                    <a:pt x="55880" y="2994172"/>
                    <a:pt x="0" y="2938292"/>
                    <a:pt x="0" y="2869712"/>
                  </a:cubicBezTo>
                  <a:lnTo>
                    <a:pt x="0" y="124460"/>
                  </a:lnTo>
                  <a:cubicBezTo>
                    <a:pt x="0" y="55880"/>
                    <a:pt x="55880" y="0"/>
                    <a:pt x="124460" y="0"/>
                  </a:cubicBezTo>
                  <a:lnTo>
                    <a:pt x="2650488" y="0"/>
                  </a:lnTo>
                  <a:cubicBezTo>
                    <a:pt x="2719068" y="0"/>
                    <a:pt x="2774948" y="55880"/>
                    <a:pt x="2774948" y="124460"/>
                  </a:cubicBezTo>
                  <a:lnTo>
                    <a:pt x="2774948" y="2869712"/>
                  </a:lnTo>
                  <a:cubicBezTo>
                    <a:pt x="2774948" y="2938292"/>
                    <a:pt x="2719068" y="2994172"/>
                    <a:pt x="2650488" y="2994172"/>
                  </a:cubicBezTo>
                  <a:close/>
                </a:path>
              </a:pathLst>
            </a:custGeom>
            <a:solidFill>
              <a:srgbClr val="D5D4EF"/>
            </a:solidFill>
          </p:spPr>
        </p:sp>
      </p:grpSp>
      <p:grpSp>
        <p:nvGrpSpPr>
          <p:cNvPr name="Group 4" id="4"/>
          <p:cNvGrpSpPr/>
          <p:nvPr/>
        </p:nvGrpSpPr>
        <p:grpSpPr>
          <a:xfrm rot="0">
            <a:off x="458414" y="774106"/>
            <a:ext cx="3326249" cy="7340709"/>
            <a:chOff x="0" y="0"/>
            <a:chExt cx="2774948" cy="6124043"/>
          </a:xfrm>
        </p:grpSpPr>
        <p:sp>
          <p:nvSpPr>
            <p:cNvPr name="Freeform 5" id="5"/>
            <p:cNvSpPr/>
            <p:nvPr/>
          </p:nvSpPr>
          <p:spPr>
            <a:xfrm flipH="false" flipV="false" rot="0">
              <a:off x="0" y="0"/>
              <a:ext cx="2774948" cy="6124043"/>
            </a:xfrm>
            <a:custGeom>
              <a:avLst/>
              <a:gdLst/>
              <a:ahLst/>
              <a:cxnLst/>
              <a:rect r="r" b="b" t="t" l="l"/>
              <a:pathLst>
                <a:path h="6124043" w="2774948">
                  <a:moveTo>
                    <a:pt x="2650488" y="6124043"/>
                  </a:moveTo>
                  <a:lnTo>
                    <a:pt x="124460" y="6124043"/>
                  </a:lnTo>
                  <a:cubicBezTo>
                    <a:pt x="55880" y="6124043"/>
                    <a:pt x="0" y="6068163"/>
                    <a:pt x="0" y="5999583"/>
                  </a:cubicBezTo>
                  <a:lnTo>
                    <a:pt x="0" y="124460"/>
                  </a:lnTo>
                  <a:cubicBezTo>
                    <a:pt x="0" y="55880"/>
                    <a:pt x="55880" y="0"/>
                    <a:pt x="124460" y="0"/>
                  </a:cubicBezTo>
                  <a:lnTo>
                    <a:pt x="2650488" y="0"/>
                  </a:lnTo>
                  <a:cubicBezTo>
                    <a:pt x="2719068" y="0"/>
                    <a:pt x="2774948" y="55880"/>
                    <a:pt x="2774948" y="124460"/>
                  </a:cubicBezTo>
                  <a:lnTo>
                    <a:pt x="2774948" y="5999583"/>
                  </a:lnTo>
                  <a:cubicBezTo>
                    <a:pt x="2774948" y="6068163"/>
                    <a:pt x="2719068" y="6124043"/>
                    <a:pt x="2650488" y="6124043"/>
                  </a:cubicBezTo>
                  <a:close/>
                </a:path>
              </a:pathLst>
            </a:custGeom>
            <a:solidFill>
              <a:srgbClr val="D4EBEF"/>
            </a:solidFill>
          </p:spPr>
        </p:sp>
      </p:grpSp>
      <p:grpSp>
        <p:nvGrpSpPr>
          <p:cNvPr name="Group 6" id="6"/>
          <p:cNvGrpSpPr/>
          <p:nvPr/>
        </p:nvGrpSpPr>
        <p:grpSpPr>
          <a:xfrm rot="0">
            <a:off x="3969645" y="774106"/>
            <a:ext cx="3326249" cy="3589025"/>
            <a:chOff x="0" y="0"/>
            <a:chExt cx="2774948" cy="2994172"/>
          </a:xfrm>
        </p:grpSpPr>
        <p:sp>
          <p:nvSpPr>
            <p:cNvPr name="Freeform 7" id="7"/>
            <p:cNvSpPr/>
            <p:nvPr/>
          </p:nvSpPr>
          <p:spPr>
            <a:xfrm flipH="false" flipV="false" rot="0">
              <a:off x="0" y="0"/>
              <a:ext cx="2774948" cy="2994172"/>
            </a:xfrm>
            <a:custGeom>
              <a:avLst/>
              <a:gdLst/>
              <a:ahLst/>
              <a:cxnLst/>
              <a:rect r="r" b="b" t="t" l="l"/>
              <a:pathLst>
                <a:path h="2994172" w="2774948">
                  <a:moveTo>
                    <a:pt x="2650488" y="2994172"/>
                  </a:moveTo>
                  <a:lnTo>
                    <a:pt x="124460" y="2994172"/>
                  </a:lnTo>
                  <a:cubicBezTo>
                    <a:pt x="55880" y="2994172"/>
                    <a:pt x="0" y="2938292"/>
                    <a:pt x="0" y="2869712"/>
                  </a:cubicBezTo>
                  <a:lnTo>
                    <a:pt x="0" y="124460"/>
                  </a:lnTo>
                  <a:cubicBezTo>
                    <a:pt x="0" y="55880"/>
                    <a:pt x="55880" y="0"/>
                    <a:pt x="124460" y="0"/>
                  </a:cubicBezTo>
                  <a:lnTo>
                    <a:pt x="2650488" y="0"/>
                  </a:lnTo>
                  <a:cubicBezTo>
                    <a:pt x="2719068" y="0"/>
                    <a:pt x="2774948" y="55880"/>
                    <a:pt x="2774948" y="124460"/>
                  </a:cubicBezTo>
                  <a:lnTo>
                    <a:pt x="2774948" y="2869712"/>
                  </a:lnTo>
                  <a:cubicBezTo>
                    <a:pt x="2774948" y="2938292"/>
                    <a:pt x="2719068" y="2994172"/>
                    <a:pt x="2650488" y="2994172"/>
                  </a:cubicBezTo>
                  <a:close/>
                </a:path>
              </a:pathLst>
            </a:custGeom>
            <a:solidFill>
              <a:srgbClr val="E8EFD4"/>
            </a:solidFill>
          </p:spPr>
        </p:sp>
      </p:grpSp>
      <p:grpSp>
        <p:nvGrpSpPr>
          <p:cNvPr name="Group 8" id="8"/>
          <p:cNvGrpSpPr/>
          <p:nvPr/>
        </p:nvGrpSpPr>
        <p:grpSpPr>
          <a:xfrm rot="0">
            <a:off x="7480876" y="774106"/>
            <a:ext cx="3326249" cy="7340709"/>
            <a:chOff x="0" y="0"/>
            <a:chExt cx="2774948" cy="6124043"/>
          </a:xfrm>
        </p:grpSpPr>
        <p:sp>
          <p:nvSpPr>
            <p:cNvPr name="Freeform 9" id="9"/>
            <p:cNvSpPr/>
            <p:nvPr/>
          </p:nvSpPr>
          <p:spPr>
            <a:xfrm flipH="false" flipV="false" rot="0">
              <a:off x="0" y="0"/>
              <a:ext cx="2774948" cy="6124043"/>
            </a:xfrm>
            <a:custGeom>
              <a:avLst/>
              <a:gdLst/>
              <a:ahLst/>
              <a:cxnLst/>
              <a:rect r="r" b="b" t="t" l="l"/>
              <a:pathLst>
                <a:path h="6124043" w="2774948">
                  <a:moveTo>
                    <a:pt x="2650488" y="6124043"/>
                  </a:moveTo>
                  <a:lnTo>
                    <a:pt x="124460" y="6124043"/>
                  </a:lnTo>
                  <a:cubicBezTo>
                    <a:pt x="55880" y="6124043"/>
                    <a:pt x="0" y="6068163"/>
                    <a:pt x="0" y="5999583"/>
                  </a:cubicBezTo>
                  <a:lnTo>
                    <a:pt x="0" y="124460"/>
                  </a:lnTo>
                  <a:cubicBezTo>
                    <a:pt x="0" y="55880"/>
                    <a:pt x="55880" y="0"/>
                    <a:pt x="124460" y="0"/>
                  </a:cubicBezTo>
                  <a:lnTo>
                    <a:pt x="2650488" y="0"/>
                  </a:lnTo>
                  <a:cubicBezTo>
                    <a:pt x="2719068" y="0"/>
                    <a:pt x="2774948" y="55880"/>
                    <a:pt x="2774948" y="124460"/>
                  </a:cubicBezTo>
                  <a:lnTo>
                    <a:pt x="2774948" y="5999583"/>
                  </a:lnTo>
                  <a:cubicBezTo>
                    <a:pt x="2774948" y="6068163"/>
                    <a:pt x="2719068" y="6124043"/>
                    <a:pt x="2650488" y="6124043"/>
                  </a:cubicBezTo>
                  <a:close/>
                </a:path>
              </a:pathLst>
            </a:custGeom>
            <a:solidFill>
              <a:srgbClr val="EFDDD4"/>
            </a:solidFill>
          </p:spPr>
        </p:sp>
      </p:grpSp>
      <p:grpSp>
        <p:nvGrpSpPr>
          <p:cNvPr name="Group 10" id="10"/>
          <p:cNvGrpSpPr/>
          <p:nvPr/>
        </p:nvGrpSpPr>
        <p:grpSpPr>
          <a:xfrm rot="0">
            <a:off x="10992107" y="774106"/>
            <a:ext cx="3326249" cy="3541309"/>
            <a:chOff x="0" y="0"/>
            <a:chExt cx="2774948" cy="2954364"/>
          </a:xfrm>
        </p:grpSpPr>
        <p:sp>
          <p:nvSpPr>
            <p:cNvPr name="Freeform 11" id="11"/>
            <p:cNvSpPr/>
            <p:nvPr/>
          </p:nvSpPr>
          <p:spPr>
            <a:xfrm flipH="false" flipV="false" rot="0">
              <a:off x="0" y="0"/>
              <a:ext cx="2774948" cy="2954364"/>
            </a:xfrm>
            <a:custGeom>
              <a:avLst/>
              <a:gdLst/>
              <a:ahLst/>
              <a:cxnLst/>
              <a:rect r="r" b="b" t="t" l="l"/>
              <a:pathLst>
                <a:path h="2954364" w="2774948">
                  <a:moveTo>
                    <a:pt x="2650488" y="2954364"/>
                  </a:moveTo>
                  <a:lnTo>
                    <a:pt x="124460" y="2954364"/>
                  </a:lnTo>
                  <a:cubicBezTo>
                    <a:pt x="55880" y="2954364"/>
                    <a:pt x="0" y="2898484"/>
                    <a:pt x="0" y="2829904"/>
                  </a:cubicBezTo>
                  <a:lnTo>
                    <a:pt x="0" y="124460"/>
                  </a:lnTo>
                  <a:cubicBezTo>
                    <a:pt x="0" y="55880"/>
                    <a:pt x="55880" y="0"/>
                    <a:pt x="124460" y="0"/>
                  </a:cubicBezTo>
                  <a:lnTo>
                    <a:pt x="2650488" y="0"/>
                  </a:lnTo>
                  <a:cubicBezTo>
                    <a:pt x="2719068" y="0"/>
                    <a:pt x="2774948" y="55880"/>
                    <a:pt x="2774948" y="124460"/>
                  </a:cubicBezTo>
                  <a:lnTo>
                    <a:pt x="2774948" y="2829904"/>
                  </a:lnTo>
                  <a:cubicBezTo>
                    <a:pt x="2774948" y="2898484"/>
                    <a:pt x="2719068" y="2954364"/>
                    <a:pt x="2650488" y="2954364"/>
                  </a:cubicBezTo>
                  <a:close/>
                </a:path>
              </a:pathLst>
            </a:custGeom>
            <a:solidFill>
              <a:srgbClr val="EFD4EA"/>
            </a:solidFill>
          </p:spPr>
        </p:sp>
      </p:grpSp>
      <p:grpSp>
        <p:nvGrpSpPr>
          <p:cNvPr name="Group 12" id="12"/>
          <p:cNvGrpSpPr/>
          <p:nvPr/>
        </p:nvGrpSpPr>
        <p:grpSpPr>
          <a:xfrm rot="0">
            <a:off x="10992107" y="4525790"/>
            <a:ext cx="3326249" cy="3589025"/>
            <a:chOff x="0" y="0"/>
            <a:chExt cx="2774948" cy="2994172"/>
          </a:xfrm>
        </p:grpSpPr>
        <p:sp>
          <p:nvSpPr>
            <p:cNvPr name="Freeform 13" id="13"/>
            <p:cNvSpPr/>
            <p:nvPr/>
          </p:nvSpPr>
          <p:spPr>
            <a:xfrm flipH="false" flipV="false" rot="0">
              <a:off x="0" y="0"/>
              <a:ext cx="2774948" cy="2994172"/>
            </a:xfrm>
            <a:custGeom>
              <a:avLst/>
              <a:gdLst/>
              <a:ahLst/>
              <a:cxnLst/>
              <a:rect r="r" b="b" t="t" l="l"/>
              <a:pathLst>
                <a:path h="2994172" w="2774948">
                  <a:moveTo>
                    <a:pt x="2650488" y="2994172"/>
                  </a:moveTo>
                  <a:lnTo>
                    <a:pt x="124460" y="2994172"/>
                  </a:lnTo>
                  <a:cubicBezTo>
                    <a:pt x="55880" y="2994172"/>
                    <a:pt x="0" y="2938292"/>
                    <a:pt x="0" y="2869712"/>
                  </a:cubicBezTo>
                  <a:lnTo>
                    <a:pt x="0" y="124460"/>
                  </a:lnTo>
                  <a:cubicBezTo>
                    <a:pt x="0" y="55880"/>
                    <a:pt x="55880" y="0"/>
                    <a:pt x="124460" y="0"/>
                  </a:cubicBezTo>
                  <a:lnTo>
                    <a:pt x="2650488" y="0"/>
                  </a:lnTo>
                  <a:cubicBezTo>
                    <a:pt x="2719068" y="0"/>
                    <a:pt x="2774948" y="55880"/>
                    <a:pt x="2774948" y="124460"/>
                  </a:cubicBezTo>
                  <a:lnTo>
                    <a:pt x="2774948" y="2869712"/>
                  </a:lnTo>
                  <a:cubicBezTo>
                    <a:pt x="2774948" y="2938292"/>
                    <a:pt x="2719068" y="2994172"/>
                    <a:pt x="2650488" y="2994172"/>
                  </a:cubicBezTo>
                  <a:close/>
                </a:path>
              </a:pathLst>
            </a:custGeom>
            <a:solidFill>
              <a:srgbClr val="EFD4D4"/>
            </a:solidFill>
          </p:spPr>
        </p:sp>
      </p:grpSp>
      <p:grpSp>
        <p:nvGrpSpPr>
          <p:cNvPr name="Group 14" id="14"/>
          <p:cNvGrpSpPr/>
          <p:nvPr/>
        </p:nvGrpSpPr>
        <p:grpSpPr>
          <a:xfrm rot="0">
            <a:off x="14503338" y="774106"/>
            <a:ext cx="3326249" cy="7340709"/>
            <a:chOff x="0" y="0"/>
            <a:chExt cx="2774948" cy="6124043"/>
          </a:xfrm>
        </p:grpSpPr>
        <p:sp>
          <p:nvSpPr>
            <p:cNvPr name="Freeform 15" id="15"/>
            <p:cNvSpPr/>
            <p:nvPr/>
          </p:nvSpPr>
          <p:spPr>
            <a:xfrm flipH="false" flipV="false" rot="0">
              <a:off x="0" y="0"/>
              <a:ext cx="2774948" cy="6124043"/>
            </a:xfrm>
            <a:custGeom>
              <a:avLst/>
              <a:gdLst/>
              <a:ahLst/>
              <a:cxnLst/>
              <a:rect r="r" b="b" t="t" l="l"/>
              <a:pathLst>
                <a:path h="6124043" w="2774948">
                  <a:moveTo>
                    <a:pt x="2650488" y="6124043"/>
                  </a:moveTo>
                  <a:lnTo>
                    <a:pt x="124460" y="6124043"/>
                  </a:lnTo>
                  <a:cubicBezTo>
                    <a:pt x="55880" y="6124043"/>
                    <a:pt x="0" y="6068163"/>
                    <a:pt x="0" y="5999583"/>
                  </a:cubicBezTo>
                  <a:lnTo>
                    <a:pt x="0" y="124460"/>
                  </a:lnTo>
                  <a:cubicBezTo>
                    <a:pt x="0" y="55880"/>
                    <a:pt x="55880" y="0"/>
                    <a:pt x="124460" y="0"/>
                  </a:cubicBezTo>
                  <a:lnTo>
                    <a:pt x="2650488" y="0"/>
                  </a:lnTo>
                  <a:cubicBezTo>
                    <a:pt x="2719068" y="0"/>
                    <a:pt x="2774948" y="55880"/>
                    <a:pt x="2774948" y="124460"/>
                  </a:cubicBezTo>
                  <a:lnTo>
                    <a:pt x="2774948" y="5999583"/>
                  </a:lnTo>
                  <a:cubicBezTo>
                    <a:pt x="2774948" y="6068163"/>
                    <a:pt x="2719068" y="6124043"/>
                    <a:pt x="2650488" y="6124043"/>
                  </a:cubicBezTo>
                  <a:close/>
                </a:path>
              </a:pathLst>
            </a:custGeom>
            <a:solidFill>
              <a:srgbClr val="EFECD4"/>
            </a:solidFill>
          </p:spPr>
        </p:sp>
      </p:grpSp>
      <p:grpSp>
        <p:nvGrpSpPr>
          <p:cNvPr name="Group 16" id="16"/>
          <p:cNvGrpSpPr/>
          <p:nvPr/>
        </p:nvGrpSpPr>
        <p:grpSpPr>
          <a:xfrm rot="0">
            <a:off x="458414" y="8328430"/>
            <a:ext cx="8545201" cy="1619550"/>
            <a:chOff x="0" y="0"/>
            <a:chExt cx="7128899" cy="1351122"/>
          </a:xfrm>
        </p:grpSpPr>
        <p:sp>
          <p:nvSpPr>
            <p:cNvPr name="Freeform 17" id="17"/>
            <p:cNvSpPr/>
            <p:nvPr/>
          </p:nvSpPr>
          <p:spPr>
            <a:xfrm flipH="false" flipV="false" rot="0">
              <a:off x="0" y="0"/>
              <a:ext cx="7128899" cy="1351122"/>
            </a:xfrm>
            <a:custGeom>
              <a:avLst/>
              <a:gdLst/>
              <a:ahLst/>
              <a:cxnLst/>
              <a:rect r="r" b="b" t="t" l="l"/>
              <a:pathLst>
                <a:path h="1351122" w="7128899">
                  <a:moveTo>
                    <a:pt x="7004439" y="1351122"/>
                  </a:moveTo>
                  <a:lnTo>
                    <a:pt x="124460" y="1351122"/>
                  </a:lnTo>
                  <a:cubicBezTo>
                    <a:pt x="55880" y="1351122"/>
                    <a:pt x="0" y="1295242"/>
                    <a:pt x="0" y="1226662"/>
                  </a:cubicBezTo>
                  <a:lnTo>
                    <a:pt x="0" y="124460"/>
                  </a:lnTo>
                  <a:cubicBezTo>
                    <a:pt x="0" y="55880"/>
                    <a:pt x="55880" y="0"/>
                    <a:pt x="124460" y="0"/>
                  </a:cubicBezTo>
                  <a:lnTo>
                    <a:pt x="7004439" y="0"/>
                  </a:lnTo>
                  <a:cubicBezTo>
                    <a:pt x="7073019" y="0"/>
                    <a:pt x="7128899" y="55880"/>
                    <a:pt x="7128899" y="124460"/>
                  </a:cubicBezTo>
                  <a:lnTo>
                    <a:pt x="7128899" y="1226662"/>
                  </a:lnTo>
                  <a:cubicBezTo>
                    <a:pt x="7128899" y="1295242"/>
                    <a:pt x="7073019" y="1351122"/>
                    <a:pt x="7004439" y="1351122"/>
                  </a:cubicBezTo>
                  <a:close/>
                </a:path>
              </a:pathLst>
            </a:custGeom>
            <a:solidFill>
              <a:srgbClr val="D4EFE8"/>
            </a:solidFill>
          </p:spPr>
        </p:sp>
      </p:grpSp>
      <p:grpSp>
        <p:nvGrpSpPr>
          <p:cNvPr name="Group 18" id="18"/>
          <p:cNvGrpSpPr/>
          <p:nvPr/>
        </p:nvGrpSpPr>
        <p:grpSpPr>
          <a:xfrm rot="0">
            <a:off x="9257851" y="8328430"/>
            <a:ext cx="7762216" cy="1619550"/>
            <a:chOff x="0" y="0"/>
            <a:chExt cx="7151036" cy="1492030"/>
          </a:xfrm>
        </p:grpSpPr>
        <p:sp>
          <p:nvSpPr>
            <p:cNvPr name="Freeform 19" id="19"/>
            <p:cNvSpPr/>
            <p:nvPr/>
          </p:nvSpPr>
          <p:spPr>
            <a:xfrm flipH="false" flipV="false" rot="0">
              <a:off x="0" y="0"/>
              <a:ext cx="7151036" cy="1492030"/>
            </a:xfrm>
            <a:custGeom>
              <a:avLst/>
              <a:gdLst/>
              <a:ahLst/>
              <a:cxnLst/>
              <a:rect r="r" b="b" t="t" l="l"/>
              <a:pathLst>
                <a:path h="1492030" w="7151036">
                  <a:moveTo>
                    <a:pt x="7026576" y="1492030"/>
                  </a:moveTo>
                  <a:lnTo>
                    <a:pt x="124460" y="1492030"/>
                  </a:lnTo>
                  <a:cubicBezTo>
                    <a:pt x="55880" y="1492030"/>
                    <a:pt x="0" y="1436150"/>
                    <a:pt x="0" y="1367570"/>
                  </a:cubicBezTo>
                  <a:lnTo>
                    <a:pt x="0" y="124460"/>
                  </a:lnTo>
                  <a:cubicBezTo>
                    <a:pt x="0" y="55880"/>
                    <a:pt x="55880" y="0"/>
                    <a:pt x="124460" y="0"/>
                  </a:cubicBezTo>
                  <a:lnTo>
                    <a:pt x="7026577" y="0"/>
                  </a:lnTo>
                  <a:cubicBezTo>
                    <a:pt x="7095156" y="0"/>
                    <a:pt x="7151036" y="55880"/>
                    <a:pt x="7151036" y="124460"/>
                  </a:cubicBezTo>
                  <a:lnTo>
                    <a:pt x="7151036" y="1367570"/>
                  </a:lnTo>
                  <a:cubicBezTo>
                    <a:pt x="7151036" y="1436150"/>
                    <a:pt x="7095156" y="1492030"/>
                    <a:pt x="7026577" y="1492030"/>
                  </a:cubicBezTo>
                  <a:close/>
                </a:path>
              </a:pathLst>
            </a:custGeom>
            <a:solidFill>
              <a:srgbClr val="D4E1EF"/>
            </a:solidFill>
          </p:spPr>
        </p:sp>
      </p:grpSp>
      <p:sp>
        <p:nvSpPr>
          <p:cNvPr name="TextBox 20" id="20"/>
          <p:cNvSpPr txBox="true"/>
          <p:nvPr/>
        </p:nvSpPr>
        <p:spPr>
          <a:xfrm rot="0">
            <a:off x="749409" y="942445"/>
            <a:ext cx="2556738" cy="364576"/>
          </a:xfrm>
          <a:prstGeom prst="rect">
            <a:avLst/>
          </a:prstGeom>
        </p:spPr>
        <p:txBody>
          <a:bodyPr anchor="t" rtlCol="false" tIns="0" lIns="0" bIns="0" rIns="0">
            <a:spAutoFit/>
          </a:bodyPr>
          <a:lstStyle/>
          <a:p>
            <a:pPr algn="l">
              <a:lnSpc>
                <a:spcPts val="2942"/>
              </a:lnSpc>
            </a:pPr>
            <a:r>
              <a:rPr lang="en-US" sz="2263" b="true">
                <a:solidFill>
                  <a:srgbClr val="3D3D3D"/>
                </a:solidFill>
                <a:latin typeface="Montserrat Ultra-Bold"/>
                <a:ea typeface="Montserrat Ultra-Bold"/>
                <a:cs typeface="Montserrat Ultra-Bold"/>
                <a:sym typeface="Montserrat Ultra-Bold"/>
              </a:rPr>
              <a:t>Socios claves</a:t>
            </a:r>
          </a:p>
        </p:txBody>
      </p:sp>
      <p:sp>
        <p:nvSpPr>
          <p:cNvPr name="TextBox 21" id="21"/>
          <p:cNvSpPr txBox="true"/>
          <p:nvPr/>
        </p:nvSpPr>
        <p:spPr>
          <a:xfrm rot="0">
            <a:off x="749409" y="1418879"/>
            <a:ext cx="2744258" cy="1234821"/>
          </a:xfrm>
          <a:prstGeom prst="rect">
            <a:avLst/>
          </a:prstGeom>
        </p:spPr>
        <p:txBody>
          <a:bodyPr anchor="t" rtlCol="false" tIns="0" lIns="0" bIns="0" rIns="0">
            <a:spAutoFit/>
          </a:bodyPr>
          <a:lstStyle/>
          <a:p>
            <a:pPr algn="l">
              <a:lnSpc>
                <a:spcPts val="2554"/>
              </a:lnSpc>
            </a:pPr>
            <a:r>
              <a:rPr lang="en-US" sz="2094">
                <a:solidFill>
                  <a:srgbClr val="3D3D3D"/>
                </a:solidFill>
                <a:latin typeface="Montserrat Classic"/>
                <a:ea typeface="Montserrat Classic"/>
                <a:cs typeface="Montserrat Classic"/>
                <a:sym typeface="Montserrat Classic"/>
              </a:rPr>
              <a:t> Los socios claves son los propietarios de Tinajas Rustic y Empresa Trifecta </a:t>
            </a:r>
          </a:p>
        </p:txBody>
      </p:sp>
      <p:sp>
        <p:nvSpPr>
          <p:cNvPr name="TextBox 22" id="22"/>
          <p:cNvSpPr txBox="true"/>
          <p:nvPr/>
        </p:nvSpPr>
        <p:spPr>
          <a:xfrm rot="0">
            <a:off x="7771871" y="942445"/>
            <a:ext cx="2744258" cy="72293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Propuesta de valor</a:t>
            </a:r>
          </a:p>
        </p:txBody>
      </p:sp>
      <p:sp>
        <p:nvSpPr>
          <p:cNvPr name="TextBox 23" id="23"/>
          <p:cNvSpPr txBox="true"/>
          <p:nvPr/>
        </p:nvSpPr>
        <p:spPr>
          <a:xfrm rot="0">
            <a:off x="4260640" y="4632926"/>
            <a:ext cx="2744258" cy="36138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Recursos claves</a:t>
            </a:r>
          </a:p>
        </p:txBody>
      </p:sp>
      <p:sp>
        <p:nvSpPr>
          <p:cNvPr name="TextBox 24" id="24"/>
          <p:cNvSpPr txBox="true"/>
          <p:nvPr/>
        </p:nvSpPr>
        <p:spPr>
          <a:xfrm rot="0">
            <a:off x="7771871" y="1759312"/>
            <a:ext cx="2744258" cy="3632593"/>
          </a:xfrm>
          <a:prstGeom prst="rect">
            <a:avLst/>
          </a:prstGeom>
        </p:spPr>
        <p:txBody>
          <a:bodyPr anchor="t" rtlCol="false" tIns="0" lIns="0" bIns="0" rIns="0">
            <a:spAutoFit/>
          </a:bodyPr>
          <a:lstStyle/>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Proveer una plataforma web automatizada que agilice la gestión de reservas y pagos, además de un panel administrativo versión moble, mejorando la eficiente operativa y la experiencia del cliente en Tinajas Rustic</a:t>
            </a:r>
          </a:p>
        </p:txBody>
      </p:sp>
      <p:sp>
        <p:nvSpPr>
          <p:cNvPr name="TextBox 25" id="25"/>
          <p:cNvSpPr txBox="true"/>
          <p:nvPr/>
        </p:nvSpPr>
        <p:spPr>
          <a:xfrm rot="0">
            <a:off x="4260640" y="5091296"/>
            <a:ext cx="2744258" cy="1813637"/>
          </a:xfrm>
          <a:prstGeom prst="rect">
            <a:avLst/>
          </a:prstGeom>
        </p:spPr>
        <p:txBody>
          <a:bodyPr anchor="t" rtlCol="false" tIns="0" lIns="0" bIns="0" rIns="0">
            <a:spAutoFit/>
          </a:bodyPr>
          <a:lstStyle/>
          <a:p>
            <a:pPr algn="l">
              <a:lnSpc>
                <a:spcPts val="2554"/>
              </a:lnSpc>
            </a:pPr>
            <a:r>
              <a:rPr lang="en-US" sz="2094">
                <a:solidFill>
                  <a:srgbClr val="3D3D3D"/>
                </a:solidFill>
                <a:latin typeface="Montserrat Classic"/>
                <a:ea typeface="Montserrat Classic"/>
                <a:cs typeface="Montserrat Classic"/>
                <a:sym typeface="Montserrat Classic"/>
              </a:rPr>
              <a:t>Equipo de Desarrollo y QA de Trifecta. </a:t>
            </a:r>
          </a:p>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Servidores y tecnologías de almacenamiento de datos</a:t>
            </a:r>
          </a:p>
        </p:txBody>
      </p:sp>
      <p:sp>
        <p:nvSpPr>
          <p:cNvPr name="TextBox 26" id="26"/>
          <p:cNvSpPr txBox="true"/>
          <p:nvPr/>
        </p:nvSpPr>
        <p:spPr>
          <a:xfrm rot="0">
            <a:off x="14794333" y="942445"/>
            <a:ext cx="2744258" cy="72293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Segmentos de clientes</a:t>
            </a:r>
          </a:p>
        </p:txBody>
      </p:sp>
      <p:sp>
        <p:nvSpPr>
          <p:cNvPr name="TextBox 27" id="27"/>
          <p:cNvSpPr txBox="true"/>
          <p:nvPr/>
        </p:nvSpPr>
        <p:spPr>
          <a:xfrm rot="0">
            <a:off x="14794333" y="1759312"/>
            <a:ext cx="2744258" cy="6195382"/>
          </a:xfrm>
          <a:prstGeom prst="rect">
            <a:avLst/>
          </a:prstGeom>
        </p:spPr>
        <p:txBody>
          <a:bodyPr anchor="t" rtlCol="false" tIns="0" lIns="0" bIns="0" rIns="0">
            <a:spAutoFit/>
          </a:bodyPr>
          <a:lstStyle/>
          <a:p>
            <a:pPr algn="l">
              <a:lnSpc>
                <a:spcPts val="2554"/>
              </a:lnSpc>
            </a:pPr>
            <a:r>
              <a:rPr lang="en-US" sz="2094" b="true">
                <a:solidFill>
                  <a:srgbClr val="3D3D3D"/>
                </a:solidFill>
                <a:latin typeface="Montserrat Classic Bold"/>
                <a:ea typeface="Montserrat Classic Bold"/>
                <a:cs typeface="Montserrat Classic Bold"/>
                <a:sym typeface="Montserrat Classic Bold"/>
              </a:rPr>
              <a:t>Clientes </a:t>
            </a:r>
            <a:r>
              <a:rPr lang="en-US" sz="2094">
                <a:solidFill>
                  <a:srgbClr val="3D3D3D"/>
                </a:solidFill>
                <a:latin typeface="Montserrat Classic"/>
                <a:ea typeface="Montserrat Classic"/>
                <a:cs typeface="Montserrat Classic"/>
                <a:sym typeface="Montserrat Classic"/>
              </a:rPr>
              <a:t>Personas que buscan relajación y recreación en un espacio rural. Buscan una experiencia de reserva fácil, rápida y confiable</a:t>
            </a:r>
          </a:p>
          <a:p>
            <a:pPr algn="l">
              <a:lnSpc>
                <a:spcPts val="2554"/>
              </a:lnSpc>
            </a:pPr>
          </a:p>
          <a:p>
            <a:pPr algn="l">
              <a:lnSpc>
                <a:spcPts val="2554"/>
              </a:lnSpc>
            </a:pPr>
            <a:r>
              <a:rPr lang="en-US" sz="2094" b="true">
                <a:solidFill>
                  <a:srgbClr val="3D3D3D"/>
                </a:solidFill>
                <a:latin typeface="Montserrat Classic Bold"/>
                <a:ea typeface="Montserrat Classic Bold"/>
                <a:cs typeface="Montserrat Classic Bold"/>
                <a:sym typeface="Montserrat Classic Bold"/>
              </a:rPr>
              <a:t>Personal de Tinajas Rustic </a:t>
            </a:r>
          </a:p>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Empleados que necesitan gestionar reservas, pagos y obtener informes de manera eficiente para tomar decisiones operativas.</a:t>
            </a:r>
          </a:p>
        </p:txBody>
      </p:sp>
      <p:sp>
        <p:nvSpPr>
          <p:cNvPr name="TextBox 28" id="28"/>
          <p:cNvSpPr txBox="true"/>
          <p:nvPr/>
        </p:nvSpPr>
        <p:spPr>
          <a:xfrm rot="0">
            <a:off x="4260640" y="942445"/>
            <a:ext cx="2744258" cy="729324"/>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Actividades claves</a:t>
            </a:r>
          </a:p>
        </p:txBody>
      </p:sp>
      <p:sp>
        <p:nvSpPr>
          <p:cNvPr name="TextBox 29" id="29"/>
          <p:cNvSpPr txBox="true"/>
          <p:nvPr/>
        </p:nvSpPr>
        <p:spPr>
          <a:xfrm rot="0">
            <a:off x="4260640" y="1759312"/>
            <a:ext cx="2744258" cy="1813637"/>
          </a:xfrm>
          <a:prstGeom prst="rect">
            <a:avLst/>
          </a:prstGeom>
        </p:spPr>
        <p:txBody>
          <a:bodyPr anchor="t" rtlCol="false" tIns="0" lIns="0" bIns="0" rIns="0">
            <a:spAutoFit/>
          </a:bodyPr>
          <a:lstStyle/>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Mejorar significativamente la gestión administrativa mediante la agilización de sus procesos.</a:t>
            </a:r>
          </a:p>
        </p:txBody>
      </p:sp>
      <p:sp>
        <p:nvSpPr>
          <p:cNvPr name="TextBox 30" id="30"/>
          <p:cNvSpPr txBox="true"/>
          <p:nvPr/>
        </p:nvSpPr>
        <p:spPr>
          <a:xfrm rot="0">
            <a:off x="11283102" y="942445"/>
            <a:ext cx="2744258" cy="72293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Relaciones con el cliente</a:t>
            </a:r>
          </a:p>
        </p:txBody>
      </p:sp>
      <p:sp>
        <p:nvSpPr>
          <p:cNvPr name="TextBox 31" id="31"/>
          <p:cNvSpPr txBox="true"/>
          <p:nvPr/>
        </p:nvSpPr>
        <p:spPr>
          <a:xfrm rot="0">
            <a:off x="11283102" y="4674771"/>
            <a:ext cx="2744258" cy="36138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Canales</a:t>
            </a:r>
          </a:p>
        </p:txBody>
      </p:sp>
      <p:sp>
        <p:nvSpPr>
          <p:cNvPr name="TextBox 32" id="32"/>
          <p:cNvSpPr txBox="true"/>
          <p:nvPr/>
        </p:nvSpPr>
        <p:spPr>
          <a:xfrm rot="0">
            <a:off x="11283102" y="1697850"/>
            <a:ext cx="2744258" cy="2116796"/>
          </a:xfrm>
          <a:prstGeom prst="rect">
            <a:avLst/>
          </a:prstGeom>
        </p:spPr>
        <p:txBody>
          <a:bodyPr anchor="t" rtlCol="false" tIns="0" lIns="0" bIns="0" rIns="0">
            <a:spAutoFit/>
          </a:bodyPr>
          <a:lstStyle/>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Establecer una relacion amigable y personalizada recompensando su lealtad para generar iniciativas de fidelizacion</a:t>
            </a:r>
          </a:p>
        </p:txBody>
      </p:sp>
      <p:sp>
        <p:nvSpPr>
          <p:cNvPr name="TextBox 33" id="33"/>
          <p:cNvSpPr txBox="true"/>
          <p:nvPr/>
        </p:nvSpPr>
        <p:spPr>
          <a:xfrm rot="0">
            <a:off x="6740605" y="246115"/>
            <a:ext cx="5681575" cy="629655"/>
          </a:xfrm>
          <a:prstGeom prst="rect">
            <a:avLst/>
          </a:prstGeom>
        </p:spPr>
        <p:txBody>
          <a:bodyPr anchor="t" rtlCol="false" tIns="0" lIns="0" bIns="0" rIns="0">
            <a:spAutoFit/>
          </a:bodyPr>
          <a:lstStyle/>
          <a:p>
            <a:pPr algn="l" marL="0" indent="0" lvl="0">
              <a:lnSpc>
                <a:spcPts val="4544"/>
              </a:lnSpc>
              <a:spcBef>
                <a:spcPct val="0"/>
              </a:spcBef>
            </a:pPr>
            <a:r>
              <a:rPr lang="en-US" b="true" sz="5106">
                <a:solidFill>
                  <a:srgbClr val="365B6D"/>
                </a:solidFill>
                <a:latin typeface="Monterchi Serif Bold"/>
                <a:ea typeface="Monterchi Serif Bold"/>
                <a:cs typeface="Monterchi Serif Bold"/>
                <a:sym typeface="Monterchi Serif Bold"/>
              </a:rPr>
              <a:t>MODELO CANVA</a:t>
            </a:r>
          </a:p>
        </p:txBody>
      </p:sp>
      <p:sp>
        <p:nvSpPr>
          <p:cNvPr name="TextBox 34" id="34"/>
          <p:cNvSpPr txBox="true"/>
          <p:nvPr/>
        </p:nvSpPr>
        <p:spPr>
          <a:xfrm rot="0">
            <a:off x="11137605" y="5091296"/>
            <a:ext cx="3035253" cy="2784996"/>
          </a:xfrm>
          <a:prstGeom prst="rect">
            <a:avLst/>
          </a:prstGeom>
        </p:spPr>
        <p:txBody>
          <a:bodyPr anchor="t" rtlCol="false" tIns="0" lIns="0" bIns="0" rIns="0">
            <a:spAutoFit/>
          </a:bodyPr>
          <a:lstStyle/>
          <a:p>
            <a:pPr algn="l">
              <a:lnSpc>
                <a:spcPts val="2554"/>
              </a:lnSpc>
            </a:pPr>
            <a:r>
              <a:rPr lang="en-US" sz="2094" b="true">
                <a:solidFill>
                  <a:srgbClr val="3D3D3D"/>
                </a:solidFill>
                <a:latin typeface="Montserrat Classic Bold"/>
                <a:ea typeface="Montserrat Classic Bold"/>
                <a:cs typeface="Montserrat Classic Bold"/>
                <a:sym typeface="Montserrat Classic Bold"/>
              </a:rPr>
              <a:t>Plataforma Web </a:t>
            </a:r>
            <a:r>
              <a:rPr lang="en-US" sz="2094">
                <a:solidFill>
                  <a:srgbClr val="3D3D3D"/>
                </a:solidFill>
                <a:latin typeface="Montserrat Classic"/>
                <a:ea typeface="Montserrat Classic"/>
                <a:cs typeface="Montserrat Classic"/>
                <a:sym typeface="Montserrat Classic"/>
              </a:rPr>
              <a:t>Canal para reservas y pagos además de revisión de disponibilidad.</a:t>
            </a:r>
          </a:p>
          <a:p>
            <a:pPr algn="l">
              <a:lnSpc>
                <a:spcPts val="2554"/>
              </a:lnSpc>
            </a:pPr>
          </a:p>
          <a:p>
            <a:pPr algn="l">
              <a:lnSpc>
                <a:spcPts val="2554"/>
              </a:lnSpc>
            </a:pPr>
            <a:r>
              <a:rPr lang="en-US" sz="2094" b="true">
                <a:solidFill>
                  <a:srgbClr val="3D3D3D"/>
                </a:solidFill>
                <a:latin typeface="Montserrat Classic Bold"/>
                <a:ea typeface="Montserrat Classic Bold"/>
                <a:cs typeface="Montserrat Classic Bold"/>
                <a:sym typeface="Montserrat Classic Bold"/>
              </a:rPr>
              <a:t>Redes Sociales</a:t>
            </a:r>
            <a:r>
              <a:rPr lang="en-US" sz="2094">
                <a:solidFill>
                  <a:srgbClr val="3D3D3D"/>
                </a:solidFill>
                <a:latin typeface="Montserrat Classic"/>
                <a:ea typeface="Montserrat Classic"/>
                <a:cs typeface="Montserrat Classic"/>
                <a:sym typeface="Montserrat Classic"/>
              </a:rPr>
              <a:t>: Para mantener clientes  informados</a:t>
            </a:r>
          </a:p>
          <a:p>
            <a:pPr algn="l" marL="0" indent="0" lvl="1">
              <a:lnSpc>
                <a:spcPts val="2554"/>
              </a:lnSpc>
              <a:spcBef>
                <a:spcPct val="0"/>
              </a:spcBef>
            </a:pPr>
          </a:p>
        </p:txBody>
      </p:sp>
      <p:sp>
        <p:nvSpPr>
          <p:cNvPr name="TextBox 35" id="35"/>
          <p:cNvSpPr txBox="true"/>
          <p:nvPr/>
        </p:nvSpPr>
        <p:spPr>
          <a:xfrm rot="0">
            <a:off x="749409" y="8442966"/>
            <a:ext cx="7924653" cy="36138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Estructura de costes</a:t>
            </a:r>
          </a:p>
        </p:txBody>
      </p:sp>
      <p:sp>
        <p:nvSpPr>
          <p:cNvPr name="TextBox 36" id="36"/>
          <p:cNvSpPr txBox="true"/>
          <p:nvPr/>
        </p:nvSpPr>
        <p:spPr>
          <a:xfrm rot="0">
            <a:off x="749409" y="8842247"/>
            <a:ext cx="7924653" cy="634347"/>
          </a:xfrm>
          <a:prstGeom prst="rect">
            <a:avLst/>
          </a:prstGeom>
        </p:spPr>
        <p:txBody>
          <a:bodyPr anchor="t" rtlCol="false" tIns="0" lIns="0" bIns="0" rIns="0">
            <a:spAutoFit/>
          </a:bodyPr>
          <a:lstStyle/>
          <a:p>
            <a:pPr algn="l" marL="0" indent="0" lvl="1">
              <a:lnSpc>
                <a:spcPts val="2554"/>
              </a:lnSpc>
              <a:spcBef>
                <a:spcPct val="0"/>
              </a:spcBef>
            </a:pPr>
            <a:r>
              <a:rPr lang="en-US" sz="2094">
                <a:solidFill>
                  <a:srgbClr val="3D3D3D"/>
                </a:solidFill>
                <a:latin typeface="Montserrat Classic"/>
                <a:ea typeface="Montserrat Classic"/>
                <a:cs typeface="Montserrat Classic"/>
                <a:sym typeface="Montserrat Classic"/>
              </a:rPr>
              <a:t>Costos asociados al equipo de desarrollo y a gastos en servidores, almacenamiento y tecnología de soporte.</a:t>
            </a:r>
          </a:p>
        </p:txBody>
      </p:sp>
      <p:sp>
        <p:nvSpPr>
          <p:cNvPr name="TextBox 37" id="37"/>
          <p:cNvSpPr txBox="true"/>
          <p:nvPr/>
        </p:nvSpPr>
        <p:spPr>
          <a:xfrm rot="0">
            <a:off x="9581392" y="8442966"/>
            <a:ext cx="7924653" cy="361380"/>
          </a:xfrm>
          <a:prstGeom prst="rect">
            <a:avLst/>
          </a:prstGeom>
        </p:spPr>
        <p:txBody>
          <a:bodyPr anchor="t" rtlCol="false" tIns="0" lIns="0" bIns="0" rIns="0">
            <a:spAutoFit/>
          </a:bodyPr>
          <a:lstStyle/>
          <a:p>
            <a:pPr algn="l" marL="0" indent="0" lvl="1">
              <a:lnSpc>
                <a:spcPts val="2942"/>
              </a:lnSpc>
              <a:spcBef>
                <a:spcPct val="0"/>
              </a:spcBef>
            </a:pPr>
            <a:r>
              <a:rPr lang="en-US" b="true" sz="2263" u="none">
                <a:solidFill>
                  <a:srgbClr val="3D3D3D"/>
                </a:solidFill>
                <a:latin typeface="Montserrat Ultra-Bold"/>
                <a:ea typeface="Montserrat Ultra-Bold"/>
                <a:cs typeface="Montserrat Ultra-Bold"/>
                <a:sym typeface="Montserrat Ultra-Bold"/>
              </a:rPr>
              <a:t>Fuente de ingresos</a:t>
            </a:r>
          </a:p>
        </p:txBody>
      </p:sp>
      <p:sp>
        <p:nvSpPr>
          <p:cNvPr name="TextBox 38" id="38"/>
          <p:cNvSpPr txBox="true"/>
          <p:nvPr/>
        </p:nvSpPr>
        <p:spPr>
          <a:xfrm rot="0">
            <a:off x="9581392" y="8899596"/>
            <a:ext cx="7187383" cy="924786"/>
          </a:xfrm>
          <a:prstGeom prst="rect">
            <a:avLst/>
          </a:prstGeom>
        </p:spPr>
        <p:txBody>
          <a:bodyPr anchor="t" rtlCol="false" tIns="0" lIns="0" bIns="0" rIns="0">
            <a:spAutoFit/>
          </a:bodyPr>
          <a:lstStyle/>
          <a:p>
            <a:pPr algn="l" marL="452146" indent="-226073" lvl="1">
              <a:lnSpc>
                <a:spcPts val="2554"/>
              </a:lnSpc>
              <a:buFont typeface="Arial"/>
              <a:buChar char="•"/>
            </a:pPr>
            <a:r>
              <a:rPr lang="en-US" sz="2094">
                <a:solidFill>
                  <a:srgbClr val="3D3D3D"/>
                </a:solidFill>
                <a:latin typeface="Montserrat Classic"/>
                <a:ea typeface="Montserrat Classic"/>
                <a:cs typeface="Montserrat Classic"/>
                <a:sym typeface="Montserrat Classic"/>
              </a:rPr>
              <a:t>Inversión inicial para la compra de infraestructura </a:t>
            </a:r>
          </a:p>
          <a:p>
            <a:pPr algn="l" marL="452146" indent="-226073" lvl="1">
              <a:lnSpc>
                <a:spcPts val="2554"/>
              </a:lnSpc>
              <a:buFont typeface="Arial"/>
              <a:buChar char="•"/>
            </a:pPr>
            <a:r>
              <a:rPr lang="en-US" sz="2094">
                <a:solidFill>
                  <a:srgbClr val="3D3D3D"/>
                </a:solidFill>
                <a:latin typeface="Montserrat Classic"/>
                <a:ea typeface="Montserrat Classic"/>
                <a:cs typeface="Montserrat Classic"/>
                <a:sym typeface="Montserrat Classic"/>
              </a:rPr>
              <a:t>Tarifas mensuales por soporte y mantención del servicio.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2959721" y="1456711"/>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stretch>
              <a:fillRect l="0" t="0" r="0" b="0"/>
            </a:stretch>
          </a:blipFill>
        </p:spPr>
      </p:sp>
      <p:sp>
        <p:nvSpPr>
          <p:cNvPr name="TextBox 3" id="3"/>
          <p:cNvSpPr txBox="true"/>
          <p:nvPr/>
        </p:nvSpPr>
        <p:spPr>
          <a:xfrm rot="0">
            <a:off x="2592632" y="388593"/>
            <a:ext cx="12719209" cy="920877"/>
          </a:xfrm>
          <a:prstGeom prst="rect">
            <a:avLst/>
          </a:prstGeom>
        </p:spPr>
        <p:txBody>
          <a:bodyPr anchor="t" rtlCol="false" tIns="0" lIns="0" bIns="0" rIns="0">
            <a:spAutoFit/>
          </a:bodyPr>
          <a:lstStyle/>
          <a:p>
            <a:pPr algn="l">
              <a:lnSpc>
                <a:spcPts val="7103"/>
              </a:lnSpc>
            </a:pPr>
            <a:r>
              <a:rPr lang="en-US" b="true" sz="6399" spc="-166">
                <a:solidFill>
                  <a:srgbClr val="365B6D"/>
                </a:solidFill>
                <a:latin typeface="Monterchi Serif Bold"/>
                <a:ea typeface="Monterchi Serif Bold"/>
                <a:cs typeface="Monterchi Serif Bold"/>
                <a:sym typeface="Monterchi Serif Bold"/>
              </a:rPr>
              <a:t>ARQUITECTURA DE LA SOLUCIÓN</a:t>
            </a:r>
          </a:p>
        </p:txBody>
      </p:sp>
      <p:sp>
        <p:nvSpPr>
          <p:cNvPr name="Freeform 4" id="4"/>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4358740" y="3296480"/>
            <a:ext cx="9570521" cy="1163209"/>
          </a:xfrm>
          <a:prstGeom prst="rect">
            <a:avLst/>
          </a:prstGeom>
        </p:spPr>
        <p:txBody>
          <a:bodyPr anchor="t" rtlCol="false" tIns="0" lIns="0" bIns="0" rIns="0">
            <a:spAutoFit/>
          </a:bodyPr>
          <a:lstStyle/>
          <a:p>
            <a:pPr algn="ctr">
              <a:lnSpc>
                <a:spcPts val="3079"/>
              </a:lnSpc>
            </a:pPr>
            <a:r>
              <a:rPr lang="en-US" sz="2199">
                <a:solidFill>
                  <a:srgbClr val="365B6D"/>
                </a:solidFill>
                <a:latin typeface="Roboto"/>
                <a:ea typeface="Roboto"/>
                <a:cs typeface="Roboto"/>
                <a:sym typeface="Roboto"/>
              </a:rPr>
              <a:t>Vestibulum sed magna vitae arcu blandit auctor. Morbi facilisis magna nisi. Donec id pulvinar justo. Fusce dapibus, tellus id rhoncus gravida, diam eros fermentum felis, a feugiat risus velit sit amet turpis. Aliquam non ligula nunc. </a:t>
            </a:r>
          </a:p>
        </p:txBody>
      </p:sp>
      <p:sp>
        <p:nvSpPr>
          <p:cNvPr name="TextBox 3" id="3"/>
          <p:cNvSpPr txBox="true"/>
          <p:nvPr/>
        </p:nvSpPr>
        <p:spPr>
          <a:xfrm rot="0">
            <a:off x="4358740" y="5095875"/>
            <a:ext cx="9570521" cy="2334672"/>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365B6D"/>
                </a:solidFill>
                <a:latin typeface="Roboto"/>
                <a:ea typeface="Roboto"/>
                <a:cs typeface="Roboto"/>
                <a:sym typeface="Roboto"/>
              </a:rPr>
              <a:t>Lorem ipsum dolor sit amet, consectetur adipiscing elit. Mauris nisl velit, convallis non tempus et, pulvinar ac sapien. </a:t>
            </a:r>
          </a:p>
          <a:p>
            <a:pPr algn="l" marL="474976" indent="-237488" lvl="1">
              <a:lnSpc>
                <a:spcPts val="3079"/>
              </a:lnSpc>
              <a:buFont typeface="Arial"/>
              <a:buChar char="•"/>
            </a:pPr>
            <a:r>
              <a:rPr lang="en-US" sz="2199">
                <a:solidFill>
                  <a:srgbClr val="365B6D"/>
                </a:solidFill>
                <a:latin typeface="Roboto"/>
                <a:ea typeface="Roboto"/>
                <a:cs typeface="Roboto"/>
                <a:sym typeface="Roboto"/>
              </a:rPr>
              <a:t>Donec id maximus enim. Pellentesque vulputate ut lectus et mattis. Fusce aliquam ut quam sit amet imperdiet. </a:t>
            </a:r>
          </a:p>
          <a:p>
            <a:pPr algn="l" marL="474976" indent="-237488" lvl="1">
              <a:lnSpc>
                <a:spcPts val="3079"/>
              </a:lnSpc>
              <a:buFont typeface="Arial"/>
              <a:buChar char="•"/>
            </a:pPr>
            <a:r>
              <a:rPr lang="en-US" sz="2199">
                <a:solidFill>
                  <a:srgbClr val="365B6D"/>
                </a:solidFill>
                <a:latin typeface="Roboto"/>
                <a:ea typeface="Roboto"/>
                <a:cs typeface="Roboto"/>
                <a:sym typeface="Roboto"/>
              </a:rPr>
              <a:t>Cras dictum urna eu orci molestie tristique. Proin tincidunt massa aliquet orci imperdiet vestibulum quis in ipsum.</a:t>
            </a:r>
          </a:p>
        </p:txBody>
      </p:sp>
      <p:sp>
        <p:nvSpPr>
          <p:cNvPr name="TextBox 4" id="4"/>
          <p:cNvSpPr txBox="true"/>
          <p:nvPr/>
        </p:nvSpPr>
        <p:spPr>
          <a:xfrm rot="0">
            <a:off x="4358740" y="1916371"/>
            <a:ext cx="9570521" cy="920821"/>
          </a:xfrm>
          <a:prstGeom prst="rect">
            <a:avLst/>
          </a:prstGeom>
        </p:spPr>
        <p:txBody>
          <a:bodyPr anchor="t" rtlCol="false" tIns="0" lIns="0" bIns="0" rIns="0">
            <a:spAutoFit/>
          </a:bodyPr>
          <a:lstStyle/>
          <a:p>
            <a:pPr algn="ctr">
              <a:lnSpc>
                <a:spcPts val="7103"/>
              </a:lnSpc>
            </a:pPr>
            <a:r>
              <a:rPr lang="en-US" b="true" sz="6399" spc="-166">
                <a:solidFill>
                  <a:srgbClr val="365B6D"/>
                </a:solidFill>
                <a:latin typeface="Monterchi Serif Bold"/>
                <a:ea typeface="Monterchi Serif Bold"/>
                <a:cs typeface="Monterchi Serif Bold"/>
                <a:sym typeface="Monterchi Serif Bold"/>
              </a:rPr>
              <a:t>CONCLUSIONES</a:t>
            </a:r>
          </a:p>
        </p:txBody>
      </p:sp>
      <p:grpSp>
        <p:nvGrpSpPr>
          <p:cNvPr name="Group 5" id="5"/>
          <p:cNvGrpSpPr/>
          <p:nvPr/>
        </p:nvGrpSpPr>
        <p:grpSpPr>
          <a:xfrm rot="-5400000">
            <a:off x="1126558" y="5307992"/>
            <a:ext cx="3598580" cy="4114800"/>
            <a:chOff x="0" y="0"/>
            <a:chExt cx="4798106" cy="5486400"/>
          </a:xfrm>
        </p:grpSpPr>
        <p:grpSp>
          <p:nvGrpSpPr>
            <p:cNvPr name="Group 6" id="6"/>
            <p:cNvGrpSpPr/>
            <p:nvPr/>
          </p:nvGrpSpPr>
          <p:grpSpPr>
            <a:xfrm rot="0">
              <a:off x="0" y="359656"/>
              <a:ext cx="4798106" cy="314368"/>
              <a:chOff x="0" y="0"/>
              <a:chExt cx="947774" cy="62097"/>
            </a:xfrm>
          </p:grpSpPr>
          <p:sp>
            <p:nvSpPr>
              <p:cNvPr name="Freeform 7" id="7"/>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8" id="8"/>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9" id="9"/>
            <p:cNvGrpSpPr/>
            <p:nvPr/>
          </p:nvGrpSpPr>
          <p:grpSpPr>
            <a:xfrm rot="0">
              <a:off x="0" y="925401"/>
              <a:ext cx="3675307" cy="314368"/>
              <a:chOff x="0" y="0"/>
              <a:chExt cx="725987" cy="62097"/>
            </a:xfrm>
          </p:grpSpPr>
          <p:sp>
            <p:nvSpPr>
              <p:cNvPr name="Freeform 10" id="10"/>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11" id="11"/>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2" id="12"/>
            <p:cNvGrpSpPr/>
            <p:nvPr/>
          </p:nvGrpSpPr>
          <p:grpSpPr>
            <a:xfrm rot="-5400000">
              <a:off x="-650594" y="1538808"/>
              <a:ext cx="3391984" cy="314368"/>
              <a:chOff x="0" y="0"/>
              <a:chExt cx="670022" cy="62097"/>
            </a:xfrm>
          </p:grpSpPr>
          <p:sp>
            <p:nvSpPr>
              <p:cNvPr name="Freeform 13" id="13"/>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14" id="14"/>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5" id="15"/>
            <p:cNvGrpSpPr/>
            <p:nvPr/>
          </p:nvGrpSpPr>
          <p:grpSpPr>
            <a:xfrm rot="-5400000">
              <a:off x="-2123316" y="3048717"/>
              <a:ext cx="4560999" cy="314368"/>
              <a:chOff x="0" y="0"/>
              <a:chExt cx="900938" cy="62097"/>
            </a:xfrm>
          </p:grpSpPr>
          <p:sp>
            <p:nvSpPr>
              <p:cNvPr name="Freeform 16" id="16"/>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17" id="17"/>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grpSp>
        <p:nvGrpSpPr>
          <p:cNvPr name="Group 18" id="18"/>
          <p:cNvGrpSpPr/>
          <p:nvPr/>
        </p:nvGrpSpPr>
        <p:grpSpPr>
          <a:xfrm rot="5400000">
            <a:off x="13614746" y="733106"/>
            <a:ext cx="3598580" cy="4114800"/>
            <a:chOff x="0" y="0"/>
            <a:chExt cx="4798106" cy="5486400"/>
          </a:xfrm>
        </p:grpSpPr>
        <p:grpSp>
          <p:nvGrpSpPr>
            <p:cNvPr name="Group 19" id="19"/>
            <p:cNvGrpSpPr/>
            <p:nvPr/>
          </p:nvGrpSpPr>
          <p:grpSpPr>
            <a:xfrm rot="0">
              <a:off x="0" y="359656"/>
              <a:ext cx="4798106" cy="314368"/>
              <a:chOff x="0" y="0"/>
              <a:chExt cx="947774" cy="62097"/>
            </a:xfrm>
          </p:grpSpPr>
          <p:sp>
            <p:nvSpPr>
              <p:cNvPr name="Freeform 20" id="20"/>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21" id="21"/>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2" id="22"/>
            <p:cNvGrpSpPr/>
            <p:nvPr/>
          </p:nvGrpSpPr>
          <p:grpSpPr>
            <a:xfrm rot="0">
              <a:off x="0" y="925401"/>
              <a:ext cx="3675307" cy="314368"/>
              <a:chOff x="0" y="0"/>
              <a:chExt cx="725987" cy="62097"/>
            </a:xfrm>
          </p:grpSpPr>
          <p:sp>
            <p:nvSpPr>
              <p:cNvPr name="Freeform 23" id="23"/>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24" id="24"/>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5" id="25"/>
            <p:cNvGrpSpPr/>
            <p:nvPr/>
          </p:nvGrpSpPr>
          <p:grpSpPr>
            <a:xfrm rot="-5400000">
              <a:off x="-650594" y="1538808"/>
              <a:ext cx="3391984" cy="314368"/>
              <a:chOff x="0" y="0"/>
              <a:chExt cx="670022" cy="62097"/>
            </a:xfrm>
          </p:grpSpPr>
          <p:sp>
            <p:nvSpPr>
              <p:cNvPr name="Freeform 26" id="26"/>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27" id="27"/>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8" id="28"/>
            <p:cNvGrpSpPr/>
            <p:nvPr/>
          </p:nvGrpSpPr>
          <p:grpSpPr>
            <a:xfrm rot="-5400000">
              <a:off x="-2123316" y="3048717"/>
              <a:ext cx="4560999" cy="314368"/>
              <a:chOff x="0" y="0"/>
              <a:chExt cx="900938" cy="62097"/>
            </a:xfrm>
          </p:grpSpPr>
          <p:sp>
            <p:nvSpPr>
              <p:cNvPr name="Freeform 29" id="29"/>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30" id="30"/>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sp>
        <p:nvSpPr>
          <p:cNvPr name="Freeform 31" id="31"/>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E6DE"/>
        </a:solidFill>
      </p:bgPr>
    </p:bg>
    <p:spTree>
      <p:nvGrpSpPr>
        <p:cNvPr id="1" name=""/>
        <p:cNvGrpSpPr/>
        <p:nvPr/>
      </p:nvGrpSpPr>
      <p:grpSpPr>
        <a:xfrm>
          <a:off x="0" y="0"/>
          <a:ext cx="0" cy="0"/>
          <a:chOff x="0" y="0"/>
          <a:chExt cx="0" cy="0"/>
        </a:xfrm>
      </p:grpSpPr>
      <p:sp>
        <p:nvSpPr>
          <p:cNvPr name="TextBox 2" id="2"/>
          <p:cNvSpPr txBox="true"/>
          <p:nvPr/>
        </p:nvSpPr>
        <p:spPr>
          <a:xfrm rot="0">
            <a:off x="2708973" y="4262447"/>
            <a:ext cx="12965683" cy="1519131"/>
          </a:xfrm>
          <a:prstGeom prst="rect">
            <a:avLst/>
          </a:prstGeom>
        </p:spPr>
        <p:txBody>
          <a:bodyPr anchor="t" rtlCol="false" tIns="0" lIns="0" bIns="0" rIns="0">
            <a:spAutoFit/>
          </a:bodyPr>
          <a:lstStyle/>
          <a:p>
            <a:pPr algn="ctr" marL="0" indent="0" lvl="0">
              <a:lnSpc>
                <a:spcPts val="11088"/>
              </a:lnSpc>
            </a:pPr>
            <a:r>
              <a:rPr lang="en-US" b="true" sz="12458" spc="398">
                <a:solidFill>
                  <a:srgbClr val="365B6D"/>
                </a:solidFill>
                <a:latin typeface="Monterchi Serif Bold"/>
                <a:ea typeface="Monterchi Serif Bold"/>
                <a:cs typeface="Monterchi Serif Bold"/>
                <a:sym typeface="Monterchi Serif Bold"/>
              </a:rPr>
              <a:t>MUCHAS</a:t>
            </a:r>
          </a:p>
        </p:txBody>
      </p:sp>
      <p:sp>
        <p:nvSpPr>
          <p:cNvPr name="TextBox 3" id="3"/>
          <p:cNvSpPr txBox="true"/>
          <p:nvPr/>
        </p:nvSpPr>
        <p:spPr>
          <a:xfrm rot="0">
            <a:off x="2708973" y="5627347"/>
            <a:ext cx="12965683" cy="1519131"/>
          </a:xfrm>
          <a:prstGeom prst="rect">
            <a:avLst/>
          </a:prstGeom>
        </p:spPr>
        <p:txBody>
          <a:bodyPr anchor="t" rtlCol="false" tIns="0" lIns="0" bIns="0" rIns="0">
            <a:spAutoFit/>
          </a:bodyPr>
          <a:lstStyle/>
          <a:p>
            <a:pPr algn="ctr" marL="0" indent="0" lvl="0">
              <a:lnSpc>
                <a:spcPts val="11088"/>
              </a:lnSpc>
            </a:pPr>
            <a:r>
              <a:rPr lang="en-US" b="true" sz="12458" spc="398">
                <a:solidFill>
                  <a:srgbClr val="6C9286"/>
                </a:solidFill>
                <a:latin typeface="Monterchi Serif Bold"/>
                <a:ea typeface="Monterchi Serif Bold"/>
                <a:cs typeface="Monterchi Serif Bold"/>
                <a:sym typeface="Monterchi Serif Bold"/>
              </a:rPr>
              <a:t>GRACIAS</a:t>
            </a:r>
          </a:p>
        </p:txBody>
      </p:sp>
      <p:grpSp>
        <p:nvGrpSpPr>
          <p:cNvPr name="Group 4" id="4"/>
          <p:cNvGrpSpPr/>
          <p:nvPr/>
        </p:nvGrpSpPr>
        <p:grpSpPr>
          <a:xfrm rot="0">
            <a:off x="6341064" y="991217"/>
            <a:ext cx="5605872" cy="235776"/>
            <a:chOff x="0" y="0"/>
            <a:chExt cx="1476444" cy="62097"/>
          </a:xfrm>
        </p:grpSpPr>
        <p:sp>
          <p:nvSpPr>
            <p:cNvPr name="Freeform 5" id="5"/>
            <p:cNvSpPr/>
            <p:nvPr/>
          </p:nvSpPr>
          <p:spPr>
            <a:xfrm flipH="false" flipV="false" rot="0">
              <a:off x="0" y="0"/>
              <a:ext cx="1476444" cy="62097"/>
            </a:xfrm>
            <a:custGeom>
              <a:avLst/>
              <a:gdLst/>
              <a:ahLst/>
              <a:cxnLst/>
              <a:rect r="r" b="b" t="t" l="l"/>
              <a:pathLst>
                <a:path h="62097" w="1476444">
                  <a:moveTo>
                    <a:pt x="0" y="0"/>
                  </a:moveTo>
                  <a:lnTo>
                    <a:pt x="1476444" y="0"/>
                  </a:lnTo>
                  <a:lnTo>
                    <a:pt x="1476444" y="62097"/>
                  </a:lnTo>
                  <a:lnTo>
                    <a:pt x="0" y="62097"/>
                  </a:lnTo>
                  <a:close/>
                </a:path>
              </a:pathLst>
            </a:custGeom>
            <a:solidFill>
              <a:srgbClr val="365B6D"/>
            </a:solidFill>
            <a:ln cap="sq">
              <a:noFill/>
              <a:prstDash val="solid"/>
              <a:miter/>
            </a:ln>
          </p:spPr>
        </p:sp>
        <p:sp>
          <p:nvSpPr>
            <p:cNvPr name="TextBox 6" id="6"/>
            <p:cNvSpPr txBox="true"/>
            <p:nvPr/>
          </p:nvSpPr>
          <p:spPr>
            <a:xfrm>
              <a:off x="0" y="-28575"/>
              <a:ext cx="147644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7" id="7"/>
          <p:cNvGrpSpPr/>
          <p:nvPr/>
        </p:nvGrpSpPr>
        <p:grpSpPr>
          <a:xfrm rot="0">
            <a:off x="1136083" y="721474"/>
            <a:ext cx="3598580" cy="4114800"/>
            <a:chOff x="0" y="0"/>
            <a:chExt cx="4798106" cy="5486400"/>
          </a:xfrm>
        </p:grpSpPr>
        <p:grpSp>
          <p:nvGrpSpPr>
            <p:cNvPr name="Group 8" id="8"/>
            <p:cNvGrpSpPr/>
            <p:nvPr/>
          </p:nvGrpSpPr>
          <p:grpSpPr>
            <a:xfrm rot="0">
              <a:off x="0" y="359656"/>
              <a:ext cx="4798106" cy="314368"/>
              <a:chOff x="0" y="0"/>
              <a:chExt cx="947774" cy="62097"/>
            </a:xfrm>
          </p:grpSpPr>
          <p:sp>
            <p:nvSpPr>
              <p:cNvPr name="Freeform 9" id="9"/>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365B6D"/>
              </a:solidFill>
              <a:ln cap="sq">
                <a:noFill/>
                <a:prstDash val="solid"/>
                <a:miter/>
              </a:ln>
            </p:spPr>
          </p:sp>
          <p:sp>
            <p:nvSpPr>
              <p:cNvPr name="TextBox 10" id="10"/>
              <p:cNvSpPr txBox="true"/>
              <p:nvPr/>
            </p:nvSpPr>
            <p:spPr>
              <a:xfrm>
                <a:off x="0" y="-28575"/>
                <a:ext cx="947774" cy="90672"/>
              </a:xfrm>
              <a:prstGeom prst="rect">
                <a:avLst/>
              </a:prstGeom>
            </p:spPr>
            <p:txBody>
              <a:bodyPr anchor="ctr" rtlCol="false" tIns="50800" lIns="50800" bIns="50800" rIns="50800"/>
              <a:lstStyle/>
              <a:p>
                <a:pPr algn="ctr">
                  <a:lnSpc>
                    <a:spcPts val="2921"/>
                  </a:lnSpc>
                </a:pPr>
              </a:p>
            </p:txBody>
          </p:sp>
        </p:grpSp>
        <p:grpSp>
          <p:nvGrpSpPr>
            <p:cNvPr name="Group 11" id="11"/>
            <p:cNvGrpSpPr/>
            <p:nvPr/>
          </p:nvGrpSpPr>
          <p:grpSpPr>
            <a:xfrm rot="0">
              <a:off x="0" y="925401"/>
              <a:ext cx="3675307" cy="314368"/>
              <a:chOff x="0" y="0"/>
              <a:chExt cx="725987" cy="62097"/>
            </a:xfrm>
          </p:grpSpPr>
          <p:sp>
            <p:nvSpPr>
              <p:cNvPr name="Freeform 12" id="12"/>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365B6D"/>
              </a:solidFill>
              <a:ln cap="sq">
                <a:noFill/>
                <a:prstDash val="solid"/>
                <a:miter/>
              </a:ln>
            </p:spPr>
          </p:sp>
          <p:sp>
            <p:nvSpPr>
              <p:cNvPr name="TextBox 13" id="13"/>
              <p:cNvSpPr txBox="true"/>
              <p:nvPr/>
            </p:nvSpPr>
            <p:spPr>
              <a:xfrm>
                <a:off x="0" y="-28575"/>
                <a:ext cx="725987" cy="90672"/>
              </a:xfrm>
              <a:prstGeom prst="rect">
                <a:avLst/>
              </a:prstGeom>
            </p:spPr>
            <p:txBody>
              <a:bodyPr anchor="ctr" rtlCol="false" tIns="50800" lIns="50800" bIns="50800" rIns="50800"/>
              <a:lstStyle/>
              <a:p>
                <a:pPr algn="ctr">
                  <a:lnSpc>
                    <a:spcPts val="2921"/>
                  </a:lnSpc>
                </a:pPr>
              </a:p>
            </p:txBody>
          </p:sp>
        </p:grpSp>
        <p:grpSp>
          <p:nvGrpSpPr>
            <p:cNvPr name="Group 14" id="14"/>
            <p:cNvGrpSpPr/>
            <p:nvPr/>
          </p:nvGrpSpPr>
          <p:grpSpPr>
            <a:xfrm rot="-5400000">
              <a:off x="-650594" y="1538808"/>
              <a:ext cx="3391984" cy="314368"/>
              <a:chOff x="0" y="0"/>
              <a:chExt cx="670022" cy="62097"/>
            </a:xfrm>
          </p:grpSpPr>
          <p:sp>
            <p:nvSpPr>
              <p:cNvPr name="Freeform 15" id="15"/>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365B6D"/>
              </a:solidFill>
              <a:ln cap="sq">
                <a:noFill/>
                <a:prstDash val="solid"/>
                <a:miter/>
              </a:ln>
            </p:spPr>
          </p:sp>
          <p:sp>
            <p:nvSpPr>
              <p:cNvPr name="TextBox 16" id="16"/>
              <p:cNvSpPr txBox="true"/>
              <p:nvPr/>
            </p:nvSpPr>
            <p:spPr>
              <a:xfrm>
                <a:off x="0" y="-28575"/>
                <a:ext cx="670022" cy="90672"/>
              </a:xfrm>
              <a:prstGeom prst="rect">
                <a:avLst/>
              </a:prstGeom>
            </p:spPr>
            <p:txBody>
              <a:bodyPr anchor="ctr" rtlCol="false" tIns="50800" lIns="50800" bIns="50800" rIns="50800"/>
              <a:lstStyle/>
              <a:p>
                <a:pPr algn="ctr">
                  <a:lnSpc>
                    <a:spcPts val="2921"/>
                  </a:lnSpc>
                </a:pPr>
              </a:p>
            </p:txBody>
          </p:sp>
        </p:grpSp>
        <p:grpSp>
          <p:nvGrpSpPr>
            <p:cNvPr name="Group 17" id="17"/>
            <p:cNvGrpSpPr/>
            <p:nvPr/>
          </p:nvGrpSpPr>
          <p:grpSpPr>
            <a:xfrm rot="-5400000">
              <a:off x="-2123316" y="3048717"/>
              <a:ext cx="4560999" cy="314368"/>
              <a:chOff x="0" y="0"/>
              <a:chExt cx="900938" cy="62097"/>
            </a:xfrm>
          </p:grpSpPr>
          <p:sp>
            <p:nvSpPr>
              <p:cNvPr name="Freeform 18" id="18"/>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365B6D"/>
              </a:solidFill>
              <a:ln cap="sq">
                <a:noFill/>
                <a:prstDash val="solid"/>
                <a:miter/>
              </a:ln>
            </p:spPr>
          </p:sp>
          <p:sp>
            <p:nvSpPr>
              <p:cNvPr name="TextBox 19" id="19"/>
              <p:cNvSpPr txBox="true"/>
              <p:nvPr/>
            </p:nvSpPr>
            <p:spPr>
              <a:xfrm>
                <a:off x="0" y="-28575"/>
                <a:ext cx="900938" cy="90672"/>
              </a:xfrm>
              <a:prstGeom prst="rect">
                <a:avLst/>
              </a:prstGeom>
            </p:spPr>
            <p:txBody>
              <a:bodyPr anchor="ctr" rtlCol="false" tIns="50800" lIns="50800" bIns="50800" rIns="50800"/>
              <a:lstStyle/>
              <a:p>
                <a:pPr algn="ctr">
                  <a:lnSpc>
                    <a:spcPts val="2921"/>
                  </a:lnSpc>
                </a:pPr>
              </a:p>
            </p:txBody>
          </p:sp>
        </p:grpSp>
      </p:grpSp>
      <p:grpSp>
        <p:nvGrpSpPr>
          <p:cNvPr name="Group 20" id="20"/>
          <p:cNvGrpSpPr/>
          <p:nvPr/>
        </p:nvGrpSpPr>
        <p:grpSpPr>
          <a:xfrm rot="-10800000">
            <a:off x="13605221" y="5319624"/>
            <a:ext cx="3598580" cy="4114800"/>
            <a:chOff x="0" y="0"/>
            <a:chExt cx="4798106" cy="5486400"/>
          </a:xfrm>
        </p:grpSpPr>
        <p:grpSp>
          <p:nvGrpSpPr>
            <p:cNvPr name="Group 21" id="21"/>
            <p:cNvGrpSpPr/>
            <p:nvPr/>
          </p:nvGrpSpPr>
          <p:grpSpPr>
            <a:xfrm rot="0">
              <a:off x="0" y="359656"/>
              <a:ext cx="4798106" cy="314368"/>
              <a:chOff x="0" y="0"/>
              <a:chExt cx="947774" cy="62097"/>
            </a:xfrm>
          </p:grpSpPr>
          <p:sp>
            <p:nvSpPr>
              <p:cNvPr name="Freeform 22" id="22"/>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365B6D"/>
              </a:solidFill>
              <a:ln cap="sq">
                <a:noFill/>
                <a:prstDash val="solid"/>
                <a:miter/>
              </a:ln>
            </p:spPr>
          </p:sp>
          <p:sp>
            <p:nvSpPr>
              <p:cNvPr name="TextBox 23" id="23"/>
              <p:cNvSpPr txBox="true"/>
              <p:nvPr/>
            </p:nvSpPr>
            <p:spPr>
              <a:xfrm>
                <a:off x="0" y="-28575"/>
                <a:ext cx="947774" cy="90672"/>
              </a:xfrm>
              <a:prstGeom prst="rect">
                <a:avLst/>
              </a:prstGeom>
            </p:spPr>
            <p:txBody>
              <a:bodyPr anchor="ctr" rtlCol="false" tIns="50800" lIns="50800" bIns="50800" rIns="50800"/>
              <a:lstStyle/>
              <a:p>
                <a:pPr algn="ctr">
                  <a:lnSpc>
                    <a:spcPts val="2921"/>
                  </a:lnSpc>
                </a:pPr>
              </a:p>
            </p:txBody>
          </p:sp>
        </p:grpSp>
        <p:grpSp>
          <p:nvGrpSpPr>
            <p:cNvPr name="Group 24" id="24"/>
            <p:cNvGrpSpPr/>
            <p:nvPr/>
          </p:nvGrpSpPr>
          <p:grpSpPr>
            <a:xfrm rot="0">
              <a:off x="0" y="925401"/>
              <a:ext cx="3675307" cy="314368"/>
              <a:chOff x="0" y="0"/>
              <a:chExt cx="725987" cy="62097"/>
            </a:xfrm>
          </p:grpSpPr>
          <p:sp>
            <p:nvSpPr>
              <p:cNvPr name="Freeform 25" id="25"/>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365B6D"/>
              </a:solidFill>
              <a:ln cap="sq">
                <a:noFill/>
                <a:prstDash val="solid"/>
                <a:miter/>
              </a:ln>
            </p:spPr>
          </p:sp>
          <p:sp>
            <p:nvSpPr>
              <p:cNvPr name="TextBox 26" id="26"/>
              <p:cNvSpPr txBox="true"/>
              <p:nvPr/>
            </p:nvSpPr>
            <p:spPr>
              <a:xfrm>
                <a:off x="0" y="-28575"/>
                <a:ext cx="725987" cy="90672"/>
              </a:xfrm>
              <a:prstGeom prst="rect">
                <a:avLst/>
              </a:prstGeom>
            </p:spPr>
            <p:txBody>
              <a:bodyPr anchor="ctr" rtlCol="false" tIns="50800" lIns="50800" bIns="50800" rIns="50800"/>
              <a:lstStyle/>
              <a:p>
                <a:pPr algn="ctr">
                  <a:lnSpc>
                    <a:spcPts val="2921"/>
                  </a:lnSpc>
                </a:pPr>
              </a:p>
            </p:txBody>
          </p:sp>
        </p:grpSp>
        <p:grpSp>
          <p:nvGrpSpPr>
            <p:cNvPr name="Group 27" id="27"/>
            <p:cNvGrpSpPr/>
            <p:nvPr/>
          </p:nvGrpSpPr>
          <p:grpSpPr>
            <a:xfrm rot="-5400000">
              <a:off x="-650594" y="1538808"/>
              <a:ext cx="3391984" cy="314368"/>
              <a:chOff x="0" y="0"/>
              <a:chExt cx="670022" cy="62097"/>
            </a:xfrm>
          </p:grpSpPr>
          <p:sp>
            <p:nvSpPr>
              <p:cNvPr name="Freeform 28" id="28"/>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365B6D"/>
              </a:solidFill>
              <a:ln cap="sq">
                <a:noFill/>
                <a:prstDash val="solid"/>
                <a:miter/>
              </a:ln>
            </p:spPr>
          </p:sp>
          <p:sp>
            <p:nvSpPr>
              <p:cNvPr name="TextBox 29" id="29"/>
              <p:cNvSpPr txBox="true"/>
              <p:nvPr/>
            </p:nvSpPr>
            <p:spPr>
              <a:xfrm>
                <a:off x="0" y="-28575"/>
                <a:ext cx="670022" cy="90672"/>
              </a:xfrm>
              <a:prstGeom prst="rect">
                <a:avLst/>
              </a:prstGeom>
            </p:spPr>
            <p:txBody>
              <a:bodyPr anchor="ctr" rtlCol="false" tIns="50800" lIns="50800" bIns="50800" rIns="50800"/>
              <a:lstStyle/>
              <a:p>
                <a:pPr algn="ctr">
                  <a:lnSpc>
                    <a:spcPts val="2921"/>
                  </a:lnSpc>
                </a:pPr>
              </a:p>
            </p:txBody>
          </p:sp>
        </p:grpSp>
        <p:grpSp>
          <p:nvGrpSpPr>
            <p:cNvPr name="Group 30" id="30"/>
            <p:cNvGrpSpPr/>
            <p:nvPr/>
          </p:nvGrpSpPr>
          <p:grpSpPr>
            <a:xfrm rot="-5400000">
              <a:off x="-2123316" y="3048717"/>
              <a:ext cx="4560999" cy="314368"/>
              <a:chOff x="0" y="0"/>
              <a:chExt cx="900938" cy="62097"/>
            </a:xfrm>
          </p:grpSpPr>
          <p:sp>
            <p:nvSpPr>
              <p:cNvPr name="Freeform 31" id="31"/>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365B6D"/>
              </a:solidFill>
              <a:ln cap="sq">
                <a:noFill/>
                <a:prstDash val="solid"/>
                <a:miter/>
              </a:ln>
            </p:spPr>
          </p:sp>
          <p:sp>
            <p:nvSpPr>
              <p:cNvPr name="TextBox 32" id="32"/>
              <p:cNvSpPr txBox="true"/>
              <p:nvPr/>
            </p:nvSpPr>
            <p:spPr>
              <a:xfrm>
                <a:off x="0" y="-28575"/>
                <a:ext cx="900938" cy="90672"/>
              </a:xfrm>
              <a:prstGeom prst="rect">
                <a:avLst/>
              </a:prstGeom>
            </p:spPr>
            <p:txBody>
              <a:bodyPr anchor="ctr" rtlCol="false" tIns="50800" lIns="50800" bIns="50800" rIns="50800"/>
              <a:lstStyle/>
              <a:p>
                <a:pPr algn="ctr">
                  <a:lnSpc>
                    <a:spcPts val="2921"/>
                  </a:lnSpc>
                </a:pPr>
              </a:p>
            </p:txBody>
          </p:sp>
        </p:grpSp>
      </p:grpSp>
      <p:grpSp>
        <p:nvGrpSpPr>
          <p:cNvPr name="Group 33" id="33"/>
          <p:cNvGrpSpPr/>
          <p:nvPr/>
        </p:nvGrpSpPr>
        <p:grpSpPr>
          <a:xfrm rot="-5400000">
            <a:off x="1126558" y="5307992"/>
            <a:ext cx="3598580" cy="4114800"/>
            <a:chOff x="0" y="0"/>
            <a:chExt cx="4798106" cy="5486400"/>
          </a:xfrm>
        </p:grpSpPr>
        <p:grpSp>
          <p:nvGrpSpPr>
            <p:cNvPr name="Group 34" id="34"/>
            <p:cNvGrpSpPr/>
            <p:nvPr/>
          </p:nvGrpSpPr>
          <p:grpSpPr>
            <a:xfrm rot="0">
              <a:off x="0" y="359656"/>
              <a:ext cx="4798106" cy="314368"/>
              <a:chOff x="0" y="0"/>
              <a:chExt cx="947774" cy="62097"/>
            </a:xfrm>
          </p:grpSpPr>
          <p:sp>
            <p:nvSpPr>
              <p:cNvPr name="Freeform 35" id="35"/>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36" id="36"/>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37" id="37"/>
            <p:cNvGrpSpPr/>
            <p:nvPr/>
          </p:nvGrpSpPr>
          <p:grpSpPr>
            <a:xfrm rot="0">
              <a:off x="0" y="925401"/>
              <a:ext cx="3675307" cy="314368"/>
              <a:chOff x="0" y="0"/>
              <a:chExt cx="725987" cy="62097"/>
            </a:xfrm>
          </p:grpSpPr>
          <p:sp>
            <p:nvSpPr>
              <p:cNvPr name="Freeform 38" id="38"/>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39" id="39"/>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40" id="40"/>
            <p:cNvGrpSpPr/>
            <p:nvPr/>
          </p:nvGrpSpPr>
          <p:grpSpPr>
            <a:xfrm rot="-5400000">
              <a:off x="-650594" y="1538808"/>
              <a:ext cx="3391984" cy="314368"/>
              <a:chOff x="0" y="0"/>
              <a:chExt cx="670022" cy="62097"/>
            </a:xfrm>
          </p:grpSpPr>
          <p:sp>
            <p:nvSpPr>
              <p:cNvPr name="Freeform 41" id="41"/>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42" id="42"/>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43" id="43"/>
            <p:cNvGrpSpPr/>
            <p:nvPr/>
          </p:nvGrpSpPr>
          <p:grpSpPr>
            <a:xfrm rot="-5400000">
              <a:off x="-2123316" y="3048717"/>
              <a:ext cx="4560999" cy="314368"/>
              <a:chOff x="0" y="0"/>
              <a:chExt cx="900938" cy="62097"/>
            </a:xfrm>
          </p:grpSpPr>
          <p:sp>
            <p:nvSpPr>
              <p:cNvPr name="Freeform 44" id="44"/>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45" id="45"/>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grpSp>
        <p:nvGrpSpPr>
          <p:cNvPr name="Group 46" id="46"/>
          <p:cNvGrpSpPr/>
          <p:nvPr/>
        </p:nvGrpSpPr>
        <p:grpSpPr>
          <a:xfrm rot="5400000">
            <a:off x="13614746" y="733106"/>
            <a:ext cx="3598580" cy="4114800"/>
            <a:chOff x="0" y="0"/>
            <a:chExt cx="4798106" cy="5486400"/>
          </a:xfrm>
        </p:grpSpPr>
        <p:grpSp>
          <p:nvGrpSpPr>
            <p:cNvPr name="Group 47" id="47"/>
            <p:cNvGrpSpPr/>
            <p:nvPr/>
          </p:nvGrpSpPr>
          <p:grpSpPr>
            <a:xfrm rot="0">
              <a:off x="0" y="359656"/>
              <a:ext cx="4798106" cy="314368"/>
              <a:chOff x="0" y="0"/>
              <a:chExt cx="947774" cy="62097"/>
            </a:xfrm>
          </p:grpSpPr>
          <p:sp>
            <p:nvSpPr>
              <p:cNvPr name="Freeform 48" id="48"/>
              <p:cNvSpPr/>
              <p:nvPr/>
            </p:nvSpPr>
            <p:spPr>
              <a:xfrm flipH="false" flipV="false" rot="0">
                <a:off x="0" y="0"/>
                <a:ext cx="947774" cy="62097"/>
              </a:xfrm>
              <a:custGeom>
                <a:avLst/>
                <a:gdLst/>
                <a:ahLst/>
                <a:cxnLst/>
                <a:rect r="r" b="b" t="t" l="l"/>
                <a:pathLst>
                  <a:path h="62097" w="947774">
                    <a:moveTo>
                      <a:pt x="0" y="0"/>
                    </a:moveTo>
                    <a:lnTo>
                      <a:pt x="947774" y="0"/>
                    </a:lnTo>
                    <a:lnTo>
                      <a:pt x="947774" y="62097"/>
                    </a:lnTo>
                    <a:lnTo>
                      <a:pt x="0" y="62097"/>
                    </a:lnTo>
                    <a:close/>
                  </a:path>
                </a:pathLst>
              </a:custGeom>
              <a:solidFill>
                <a:srgbClr val="6C9286"/>
              </a:solidFill>
              <a:ln cap="sq">
                <a:noFill/>
                <a:prstDash val="solid"/>
                <a:miter/>
              </a:ln>
            </p:spPr>
          </p:sp>
          <p:sp>
            <p:nvSpPr>
              <p:cNvPr name="TextBox 49" id="49"/>
              <p:cNvSpPr txBox="true"/>
              <p:nvPr/>
            </p:nvSpPr>
            <p:spPr>
              <a:xfrm>
                <a:off x="0" y="-28575"/>
                <a:ext cx="94777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50" id="50"/>
            <p:cNvGrpSpPr/>
            <p:nvPr/>
          </p:nvGrpSpPr>
          <p:grpSpPr>
            <a:xfrm rot="0">
              <a:off x="0" y="925401"/>
              <a:ext cx="3675307" cy="314368"/>
              <a:chOff x="0" y="0"/>
              <a:chExt cx="725987" cy="62097"/>
            </a:xfrm>
          </p:grpSpPr>
          <p:sp>
            <p:nvSpPr>
              <p:cNvPr name="Freeform 51" id="51"/>
              <p:cNvSpPr/>
              <p:nvPr/>
            </p:nvSpPr>
            <p:spPr>
              <a:xfrm flipH="false" flipV="false" rot="0">
                <a:off x="0" y="0"/>
                <a:ext cx="725987" cy="62097"/>
              </a:xfrm>
              <a:custGeom>
                <a:avLst/>
                <a:gdLst/>
                <a:ahLst/>
                <a:cxnLst/>
                <a:rect r="r" b="b" t="t" l="l"/>
                <a:pathLst>
                  <a:path h="62097" w="725987">
                    <a:moveTo>
                      <a:pt x="0" y="0"/>
                    </a:moveTo>
                    <a:lnTo>
                      <a:pt x="725987" y="0"/>
                    </a:lnTo>
                    <a:lnTo>
                      <a:pt x="725987" y="62097"/>
                    </a:lnTo>
                    <a:lnTo>
                      <a:pt x="0" y="62097"/>
                    </a:lnTo>
                    <a:close/>
                  </a:path>
                </a:pathLst>
              </a:custGeom>
              <a:solidFill>
                <a:srgbClr val="6C9286"/>
              </a:solidFill>
              <a:ln cap="sq">
                <a:noFill/>
                <a:prstDash val="solid"/>
                <a:miter/>
              </a:ln>
            </p:spPr>
          </p:sp>
          <p:sp>
            <p:nvSpPr>
              <p:cNvPr name="TextBox 52" id="52"/>
              <p:cNvSpPr txBox="true"/>
              <p:nvPr/>
            </p:nvSpPr>
            <p:spPr>
              <a:xfrm>
                <a:off x="0" y="-28575"/>
                <a:ext cx="725987"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53" id="53"/>
            <p:cNvGrpSpPr/>
            <p:nvPr/>
          </p:nvGrpSpPr>
          <p:grpSpPr>
            <a:xfrm rot="-5400000">
              <a:off x="-650594" y="1538808"/>
              <a:ext cx="3391984" cy="314368"/>
              <a:chOff x="0" y="0"/>
              <a:chExt cx="670022" cy="62097"/>
            </a:xfrm>
          </p:grpSpPr>
          <p:sp>
            <p:nvSpPr>
              <p:cNvPr name="Freeform 54" id="54"/>
              <p:cNvSpPr/>
              <p:nvPr/>
            </p:nvSpPr>
            <p:spPr>
              <a:xfrm flipH="false" flipV="false" rot="0">
                <a:off x="0" y="0"/>
                <a:ext cx="670022" cy="62097"/>
              </a:xfrm>
              <a:custGeom>
                <a:avLst/>
                <a:gdLst/>
                <a:ahLst/>
                <a:cxnLst/>
                <a:rect r="r" b="b" t="t" l="l"/>
                <a:pathLst>
                  <a:path h="62097" w="670022">
                    <a:moveTo>
                      <a:pt x="0" y="0"/>
                    </a:moveTo>
                    <a:lnTo>
                      <a:pt x="670022" y="0"/>
                    </a:lnTo>
                    <a:lnTo>
                      <a:pt x="670022" y="62097"/>
                    </a:lnTo>
                    <a:lnTo>
                      <a:pt x="0" y="62097"/>
                    </a:lnTo>
                    <a:close/>
                  </a:path>
                </a:pathLst>
              </a:custGeom>
              <a:solidFill>
                <a:srgbClr val="6C9286"/>
              </a:solidFill>
              <a:ln cap="sq">
                <a:noFill/>
                <a:prstDash val="solid"/>
                <a:miter/>
              </a:ln>
            </p:spPr>
          </p:sp>
          <p:sp>
            <p:nvSpPr>
              <p:cNvPr name="TextBox 55" id="55"/>
              <p:cNvSpPr txBox="true"/>
              <p:nvPr/>
            </p:nvSpPr>
            <p:spPr>
              <a:xfrm>
                <a:off x="0" y="-28575"/>
                <a:ext cx="670022"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56" id="56"/>
            <p:cNvGrpSpPr/>
            <p:nvPr/>
          </p:nvGrpSpPr>
          <p:grpSpPr>
            <a:xfrm rot="-5400000">
              <a:off x="-2123316" y="3048717"/>
              <a:ext cx="4560999" cy="314368"/>
              <a:chOff x="0" y="0"/>
              <a:chExt cx="900938" cy="62097"/>
            </a:xfrm>
          </p:grpSpPr>
          <p:sp>
            <p:nvSpPr>
              <p:cNvPr name="Freeform 57" id="57"/>
              <p:cNvSpPr/>
              <p:nvPr/>
            </p:nvSpPr>
            <p:spPr>
              <a:xfrm flipH="false" flipV="false" rot="0">
                <a:off x="0" y="0"/>
                <a:ext cx="900938" cy="62097"/>
              </a:xfrm>
              <a:custGeom>
                <a:avLst/>
                <a:gdLst/>
                <a:ahLst/>
                <a:cxnLst/>
                <a:rect r="r" b="b" t="t" l="l"/>
                <a:pathLst>
                  <a:path h="62097" w="900938">
                    <a:moveTo>
                      <a:pt x="0" y="0"/>
                    </a:moveTo>
                    <a:lnTo>
                      <a:pt x="900938" y="0"/>
                    </a:lnTo>
                    <a:lnTo>
                      <a:pt x="900938" y="62097"/>
                    </a:lnTo>
                    <a:lnTo>
                      <a:pt x="0" y="62097"/>
                    </a:lnTo>
                    <a:close/>
                  </a:path>
                </a:pathLst>
              </a:custGeom>
              <a:solidFill>
                <a:srgbClr val="6C9286"/>
              </a:solidFill>
              <a:ln cap="sq">
                <a:noFill/>
                <a:prstDash val="solid"/>
                <a:miter/>
              </a:ln>
            </p:spPr>
          </p:sp>
          <p:sp>
            <p:nvSpPr>
              <p:cNvPr name="TextBox 58" id="58"/>
              <p:cNvSpPr txBox="true"/>
              <p:nvPr/>
            </p:nvSpPr>
            <p:spPr>
              <a:xfrm>
                <a:off x="0" y="-28575"/>
                <a:ext cx="900938" cy="90672"/>
              </a:xfrm>
              <a:prstGeom prst="rect">
                <a:avLst/>
              </a:prstGeom>
            </p:spPr>
            <p:txBody>
              <a:bodyPr anchor="ctr" rtlCol="false" tIns="50800" lIns="50800" bIns="50800" rIns="50800"/>
              <a:lstStyle/>
              <a:p>
                <a:pPr algn="ctr" marL="0" indent="0" lvl="0">
                  <a:lnSpc>
                    <a:spcPts val="2921"/>
                  </a:lnSpc>
                  <a:spcBef>
                    <a:spcPct val="0"/>
                  </a:spcBef>
                </a:pPr>
              </a:p>
            </p:txBody>
          </p:sp>
        </p:grpSp>
      </p:grpSp>
      <p:grpSp>
        <p:nvGrpSpPr>
          <p:cNvPr name="Group 59" id="59"/>
          <p:cNvGrpSpPr/>
          <p:nvPr/>
        </p:nvGrpSpPr>
        <p:grpSpPr>
          <a:xfrm rot="-10800000">
            <a:off x="6341064" y="8928906"/>
            <a:ext cx="5605872" cy="235776"/>
            <a:chOff x="0" y="0"/>
            <a:chExt cx="1476444" cy="62097"/>
          </a:xfrm>
        </p:grpSpPr>
        <p:sp>
          <p:nvSpPr>
            <p:cNvPr name="Freeform 60" id="60"/>
            <p:cNvSpPr/>
            <p:nvPr/>
          </p:nvSpPr>
          <p:spPr>
            <a:xfrm flipH="false" flipV="false" rot="0">
              <a:off x="0" y="0"/>
              <a:ext cx="1476444" cy="62097"/>
            </a:xfrm>
            <a:custGeom>
              <a:avLst/>
              <a:gdLst/>
              <a:ahLst/>
              <a:cxnLst/>
              <a:rect r="r" b="b" t="t" l="l"/>
              <a:pathLst>
                <a:path h="62097" w="1476444">
                  <a:moveTo>
                    <a:pt x="0" y="0"/>
                  </a:moveTo>
                  <a:lnTo>
                    <a:pt x="1476444" y="0"/>
                  </a:lnTo>
                  <a:lnTo>
                    <a:pt x="1476444" y="62097"/>
                  </a:lnTo>
                  <a:lnTo>
                    <a:pt x="0" y="62097"/>
                  </a:lnTo>
                  <a:close/>
                </a:path>
              </a:pathLst>
            </a:custGeom>
            <a:solidFill>
              <a:srgbClr val="365B6D"/>
            </a:solidFill>
            <a:ln cap="sq">
              <a:noFill/>
              <a:prstDash val="solid"/>
              <a:miter/>
            </a:ln>
          </p:spPr>
        </p:sp>
        <p:sp>
          <p:nvSpPr>
            <p:cNvPr name="TextBox 61" id="61"/>
            <p:cNvSpPr txBox="true"/>
            <p:nvPr/>
          </p:nvSpPr>
          <p:spPr>
            <a:xfrm>
              <a:off x="0" y="-28575"/>
              <a:ext cx="1476444"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62" id="62"/>
          <p:cNvGrpSpPr/>
          <p:nvPr/>
        </p:nvGrpSpPr>
        <p:grpSpPr>
          <a:xfrm rot="0">
            <a:off x="7269826" y="1415525"/>
            <a:ext cx="3748348" cy="235776"/>
            <a:chOff x="0" y="0"/>
            <a:chExt cx="987219" cy="62097"/>
          </a:xfrm>
        </p:grpSpPr>
        <p:sp>
          <p:nvSpPr>
            <p:cNvPr name="Freeform 63" id="63"/>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64" id="64"/>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65" id="65"/>
          <p:cNvGrpSpPr/>
          <p:nvPr/>
        </p:nvGrpSpPr>
        <p:grpSpPr>
          <a:xfrm rot="-10800000">
            <a:off x="7269826" y="8504598"/>
            <a:ext cx="3748348" cy="235776"/>
            <a:chOff x="0" y="0"/>
            <a:chExt cx="987219" cy="62097"/>
          </a:xfrm>
        </p:grpSpPr>
        <p:sp>
          <p:nvSpPr>
            <p:cNvPr name="Freeform 66" id="66"/>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67" id="67"/>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TextBox 68" id="68"/>
          <p:cNvSpPr txBox="true"/>
          <p:nvPr/>
        </p:nvSpPr>
        <p:spPr>
          <a:xfrm rot="0">
            <a:off x="6919886" y="7169887"/>
            <a:ext cx="4448228" cy="423584"/>
          </a:xfrm>
          <a:prstGeom prst="rect">
            <a:avLst/>
          </a:prstGeom>
        </p:spPr>
        <p:txBody>
          <a:bodyPr anchor="t" rtlCol="false" tIns="0" lIns="0" bIns="0" rIns="0">
            <a:spAutoFit/>
          </a:bodyPr>
          <a:lstStyle/>
          <a:p>
            <a:pPr algn="ctr">
              <a:lnSpc>
                <a:spcPts val="3341"/>
              </a:lnSpc>
            </a:pPr>
            <a:r>
              <a:rPr lang="en-US" sz="2439" spc="-9">
                <a:solidFill>
                  <a:srgbClr val="6C9286"/>
                </a:solidFill>
                <a:latin typeface="Roboto"/>
                <a:ea typeface="Roboto"/>
                <a:cs typeface="Roboto"/>
                <a:sym typeface="Roboto"/>
              </a:rPr>
              <a:t>Diciembre 2024</a:t>
            </a:r>
          </a:p>
        </p:txBody>
      </p:sp>
      <p:sp>
        <p:nvSpPr>
          <p:cNvPr name="Freeform 69" id="69"/>
          <p:cNvSpPr/>
          <p:nvPr/>
        </p:nvSpPr>
        <p:spPr>
          <a:xfrm flipH="false" flipV="false" rot="0">
            <a:off x="8849956" y="2241442"/>
            <a:ext cx="683717" cy="683717"/>
          </a:xfrm>
          <a:custGeom>
            <a:avLst/>
            <a:gdLst/>
            <a:ahLst/>
            <a:cxnLst/>
            <a:rect r="r" b="b" t="t" l="l"/>
            <a:pathLst>
              <a:path h="683717" w="683717">
                <a:moveTo>
                  <a:pt x="0" y="0"/>
                </a:moveTo>
                <a:lnTo>
                  <a:pt x="683717" y="0"/>
                </a:lnTo>
                <a:lnTo>
                  <a:pt x="683717" y="683718"/>
                </a:lnTo>
                <a:lnTo>
                  <a:pt x="0" y="683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0" id="70"/>
          <p:cNvSpPr txBox="true"/>
          <p:nvPr/>
        </p:nvSpPr>
        <p:spPr>
          <a:xfrm rot="0">
            <a:off x="7785636" y="3024757"/>
            <a:ext cx="2812357" cy="314813"/>
          </a:xfrm>
          <a:prstGeom prst="rect">
            <a:avLst/>
          </a:prstGeom>
        </p:spPr>
        <p:txBody>
          <a:bodyPr anchor="t" rtlCol="false" tIns="0" lIns="0" bIns="0" rIns="0">
            <a:spAutoFit/>
          </a:bodyPr>
          <a:lstStyle/>
          <a:p>
            <a:pPr algn="ctr">
              <a:lnSpc>
                <a:spcPts val="2472"/>
              </a:lnSpc>
            </a:pPr>
            <a:r>
              <a:rPr lang="en-US" sz="1978" spc="-7">
                <a:solidFill>
                  <a:srgbClr val="365B6D"/>
                </a:solidFill>
                <a:latin typeface="Roboto"/>
                <a:ea typeface="Roboto"/>
                <a:cs typeface="Roboto"/>
                <a:sym typeface="Roboto"/>
              </a:rPr>
              <a:t>Duoc Uc San Bernardo</a:t>
            </a:r>
          </a:p>
        </p:txBody>
      </p:sp>
      <p:sp>
        <p:nvSpPr>
          <p:cNvPr name="TextBox 71" id="71"/>
          <p:cNvSpPr txBox="true"/>
          <p:nvPr/>
        </p:nvSpPr>
        <p:spPr>
          <a:xfrm rot="0">
            <a:off x="8981696" y="2448471"/>
            <a:ext cx="420236" cy="280181"/>
          </a:xfrm>
          <a:prstGeom prst="rect">
            <a:avLst/>
          </a:prstGeom>
        </p:spPr>
        <p:txBody>
          <a:bodyPr anchor="t" rtlCol="false" tIns="0" lIns="0" bIns="0" rIns="0">
            <a:spAutoFit/>
          </a:bodyPr>
          <a:lstStyle/>
          <a:p>
            <a:pPr algn="ctr">
              <a:lnSpc>
                <a:spcPts val="2293"/>
              </a:lnSpc>
            </a:pPr>
            <a:r>
              <a:rPr lang="en-US" b="true" sz="1834" spc="-7">
                <a:solidFill>
                  <a:srgbClr val="365B6D"/>
                </a:solidFill>
                <a:latin typeface="Roboto Bold"/>
                <a:ea typeface="Roboto Bold"/>
                <a:cs typeface="Roboto Bold"/>
                <a:sym typeface="Roboto Bold"/>
              </a:rPr>
              <a:t>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E6DE"/>
        </a:solidFill>
      </p:bgPr>
    </p:bg>
    <p:spTree>
      <p:nvGrpSpPr>
        <p:cNvPr id="1" name=""/>
        <p:cNvGrpSpPr/>
        <p:nvPr/>
      </p:nvGrpSpPr>
      <p:grpSpPr>
        <a:xfrm>
          <a:off x="0" y="0"/>
          <a:ext cx="0" cy="0"/>
          <a:chOff x="0" y="0"/>
          <a:chExt cx="0" cy="0"/>
        </a:xfrm>
      </p:grpSpPr>
      <p:sp>
        <p:nvSpPr>
          <p:cNvPr name="TextBox 2" id="2"/>
          <p:cNvSpPr txBox="true"/>
          <p:nvPr/>
        </p:nvSpPr>
        <p:spPr>
          <a:xfrm rot="0">
            <a:off x="6193947" y="2487042"/>
            <a:ext cx="7631180" cy="6269024"/>
          </a:xfrm>
          <a:prstGeom prst="rect">
            <a:avLst/>
          </a:prstGeom>
        </p:spPr>
        <p:txBody>
          <a:bodyPr anchor="t" rtlCol="false" tIns="0" lIns="0" bIns="0" rIns="0">
            <a:spAutoFit/>
          </a:bodyPr>
          <a:lstStyle/>
          <a:p>
            <a:pPr algn="l" marL="762319" indent="-381159" lvl="1">
              <a:lnSpc>
                <a:spcPts val="6249"/>
              </a:lnSpc>
              <a:buAutoNum type="arabicPeriod" startAt="1"/>
            </a:pPr>
            <a:r>
              <a:rPr lang="en-US" sz="3530">
                <a:solidFill>
                  <a:srgbClr val="365B6D"/>
                </a:solidFill>
                <a:latin typeface="Roboto"/>
                <a:ea typeface="Roboto"/>
                <a:cs typeface="Roboto"/>
                <a:sym typeface="Roboto"/>
              </a:rPr>
              <a:t> Introducción</a:t>
            </a:r>
          </a:p>
          <a:p>
            <a:pPr algn="l" marL="762319" indent="-381159" lvl="1">
              <a:lnSpc>
                <a:spcPts val="6249"/>
              </a:lnSpc>
              <a:buAutoNum type="arabicPeriod" startAt="1"/>
            </a:pPr>
            <a:r>
              <a:rPr lang="en-US" sz="3530">
                <a:solidFill>
                  <a:srgbClr val="365B6D"/>
                </a:solidFill>
                <a:latin typeface="Roboto"/>
                <a:ea typeface="Roboto"/>
                <a:cs typeface="Roboto"/>
                <a:sym typeface="Roboto"/>
              </a:rPr>
              <a:t> Problemática</a:t>
            </a:r>
          </a:p>
          <a:p>
            <a:pPr algn="l" marL="762319" indent="-381159" lvl="1">
              <a:lnSpc>
                <a:spcPts val="6249"/>
              </a:lnSpc>
              <a:buAutoNum type="arabicPeriod" startAt="1"/>
            </a:pPr>
            <a:r>
              <a:rPr lang="en-US" sz="3530">
                <a:solidFill>
                  <a:srgbClr val="365B6D"/>
                </a:solidFill>
                <a:latin typeface="Roboto"/>
                <a:ea typeface="Roboto"/>
                <a:cs typeface="Roboto"/>
                <a:sym typeface="Roboto"/>
              </a:rPr>
              <a:t>Estado del Arte</a:t>
            </a:r>
          </a:p>
          <a:p>
            <a:pPr algn="l" marL="762319" indent="-381159" lvl="1">
              <a:lnSpc>
                <a:spcPts val="6249"/>
              </a:lnSpc>
              <a:buAutoNum type="arabicPeriod" startAt="1"/>
            </a:pPr>
            <a:r>
              <a:rPr lang="en-US" sz="3530">
                <a:solidFill>
                  <a:srgbClr val="365B6D"/>
                </a:solidFill>
                <a:latin typeface="Roboto"/>
                <a:ea typeface="Roboto"/>
                <a:cs typeface="Roboto"/>
                <a:sym typeface="Roboto"/>
              </a:rPr>
              <a:t> Objetivos</a:t>
            </a:r>
          </a:p>
          <a:p>
            <a:pPr algn="l" marL="762319" indent="-381159" lvl="1">
              <a:lnSpc>
                <a:spcPts val="6249"/>
              </a:lnSpc>
              <a:buAutoNum type="arabicPeriod" startAt="1"/>
            </a:pPr>
            <a:r>
              <a:rPr lang="en-US" sz="3530">
                <a:solidFill>
                  <a:srgbClr val="365B6D"/>
                </a:solidFill>
                <a:latin typeface="Roboto"/>
                <a:ea typeface="Roboto"/>
                <a:cs typeface="Roboto"/>
                <a:sym typeface="Roboto"/>
              </a:rPr>
              <a:t> Metodología</a:t>
            </a:r>
          </a:p>
          <a:p>
            <a:pPr algn="l" marL="762319" indent="-381159" lvl="1">
              <a:lnSpc>
                <a:spcPts val="6249"/>
              </a:lnSpc>
              <a:buAutoNum type="arabicPeriod" startAt="1"/>
            </a:pPr>
            <a:r>
              <a:rPr lang="en-US" sz="3530">
                <a:solidFill>
                  <a:srgbClr val="365B6D"/>
                </a:solidFill>
                <a:latin typeface="Roboto"/>
                <a:ea typeface="Roboto"/>
                <a:cs typeface="Roboto"/>
                <a:sym typeface="Roboto"/>
              </a:rPr>
              <a:t>Burndown Chart</a:t>
            </a:r>
          </a:p>
          <a:p>
            <a:pPr algn="l" marL="762319" indent="-381159" lvl="1">
              <a:lnSpc>
                <a:spcPts val="6249"/>
              </a:lnSpc>
              <a:buAutoNum type="arabicPeriod" startAt="1"/>
            </a:pPr>
            <a:r>
              <a:rPr lang="en-US" sz="3530">
                <a:solidFill>
                  <a:srgbClr val="365B6D"/>
                </a:solidFill>
                <a:latin typeface="Roboto"/>
                <a:ea typeface="Roboto"/>
                <a:cs typeface="Roboto"/>
                <a:sym typeface="Roboto"/>
              </a:rPr>
              <a:t>Costos - Modelo Canva</a:t>
            </a:r>
          </a:p>
          <a:p>
            <a:pPr algn="l" marL="762319" indent="-381159" lvl="1">
              <a:lnSpc>
                <a:spcPts val="6249"/>
              </a:lnSpc>
              <a:buAutoNum type="arabicPeriod" startAt="1"/>
            </a:pPr>
            <a:r>
              <a:rPr lang="en-US" sz="3530">
                <a:solidFill>
                  <a:srgbClr val="365B6D"/>
                </a:solidFill>
                <a:latin typeface="Roboto"/>
                <a:ea typeface="Roboto"/>
                <a:cs typeface="Roboto"/>
                <a:sym typeface="Roboto"/>
              </a:rPr>
              <a:t> Arquitectura</a:t>
            </a:r>
          </a:p>
        </p:txBody>
      </p:sp>
      <p:sp>
        <p:nvSpPr>
          <p:cNvPr name="TextBox 3" id="3"/>
          <p:cNvSpPr txBox="true"/>
          <p:nvPr/>
        </p:nvSpPr>
        <p:spPr>
          <a:xfrm rot="0">
            <a:off x="3586850" y="1803528"/>
            <a:ext cx="7271720" cy="883539"/>
          </a:xfrm>
          <a:prstGeom prst="rect">
            <a:avLst/>
          </a:prstGeom>
        </p:spPr>
        <p:txBody>
          <a:bodyPr anchor="t" rtlCol="false" tIns="0" lIns="0" bIns="0" rIns="0">
            <a:spAutoFit/>
          </a:bodyPr>
          <a:lstStyle/>
          <a:p>
            <a:pPr algn="l" marL="0" indent="0" lvl="0">
              <a:lnSpc>
                <a:spcPts val="6408"/>
              </a:lnSpc>
              <a:spcBef>
                <a:spcPct val="0"/>
              </a:spcBef>
            </a:pPr>
            <a:r>
              <a:rPr lang="en-US" b="true" sz="7200" strike="noStrike" u="none">
                <a:solidFill>
                  <a:srgbClr val="365B6D"/>
                </a:solidFill>
                <a:latin typeface="Monterchi Serif Bold"/>
                <a:ea typeface="Monterchi Serif Bold"/>
                <a:cs typeface="Monterchi Serif Bold"/>
                <a:sym typeface="Monterchi Serif Bold"/>
              </a:rPr>
              <a:t>ÍNDICE</a:t>
            </a:r>
          </a:p>
        </p:txBody>
      </p:sp>
      <p:grpSp>
        <p:nvGrpSpPr>
          <p:cNvPr name="Group 4" id="4"/>
          <p:cNvGrpSpPr/>
          <p:nvPr/>
        </p:nvGrpSpPr>
        <p:grpSpPr>
          <a:xfrm rot="-5400000">
            <a:off x="-206005" y="835928"/>
            <a:ext cx="3748348" cy="235776"/>
            <a:chOff x="0" y="0"/>
            <a:chExt cx="987219" cy="62097"/>
          </a:xfrm>
        </p:grpSpPr>
        <p:sp>
          <p:nvSpPr>
            <p:cNvPr name="Freeform 5" id="5"/>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6" id="6"/>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7" id="7"/>
          <p:cNvGrpSpPr/>
          <p:nvPr/>
        </p:nvGrpSpPr>
        <p:grpSpPr>
          <a:xfrm rot="-5400000">
            <a:off x="14572655" y="8364469"/>
            <a:ext cx="3748348" cy="235776"/>
            <a:chOff x="0" y="0"/>
            <a:chExt cx="987219" cy="62097"/>
          </a:xfrm>
        </p:grpSpPr>
        <p:sp>
          <p:nvSpPr>
            <p:cNvPr name="Freeform 8" id="8"/>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9" id="9"/>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0" id="10"/>
          <p:cNvGrpSpPr/>
          <p:nvPr/>
        </p:nvGrpSpPr>
        <p:grpSpPr>
          <a:xfrm rot="-5400000">
            <a:off x="218303" y="1756286"/>
            <a:ext cx="3748348" cy="235776"/>
            <a:chOff x="0" y="0"/>
            <a:chExt cx="987219" cy="62097"/>
          </a:xfrm>
        </p:grpSpPr>
        <p:sp>
          <p:nvSpPr>
            <p:cNvPr name="Freeform 11" id="11"/>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2" id="12"/>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3" id="13"/>
          <p:cNvGrpSpPr/>
          <p:nvPr/>
        </p:nvGrpSpPr>
        <p:grpSpPr>
          <a:xfrm rot="-5400000">
            <a:off x="14996963" y="9284827"/>
            <a:ext cx="3748348" cy="235776"/>
            <a:chOff x="0" y="0"/>
            <a:chExt cx="987219" cy="62097"/>
          </a:xfrm>
        </p:grpSpPr>
        <p:sp>
          <p:nvSpPr>
            <p:cNvPr name="Freeform 14" id="14"/>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5" id="15"/>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16" id="16"/>
          <p:cNvSpPr/>
          <p:nvPr/>
        </p:nvSpPr>
        <p:spPr>
          <a:xfrm flipH="false" flipV="false" rot="0">
            <a:off x="14698882" y="0"/>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11903321" y="1767118"/>
            <a:ext cx="6384679" cy="7074276"/>
            <a:chOff x="0" y="0"/>
            <a:chExt cx="8512905" cy="9432368"/>
          </a:xfrm>
        </p:grpSpPr>
        <p:pic>
          <p:nvPicPr>
            <p:cNvPr name="Picture 3" id="3"/>
            <p:cNvPicPr>
              <a:picLocks noChangeAspect="true"/>
            </p:cNvPicPr>
            <p:nvPr/>
          </p:nvPicPr>
          <p:blipFill>
            <a:blip r:embed="rId2"/>
            <a:srcRect l="16155" t="0" r="16155" b="0"/>
            <a:stretch>
              <a:fillRect/>
            </a:stretch>
          </p:blipFill>
          <p:spPr>
            <a:xfrm flipH="false" flipV="false">
              <a:off x="0" y="0"/>
              <a:ext cx="8512905" cy="9432368"/>
            </a:xfrm>
            <a:prstGeom prst="rect">
              <a:avLst/>
            </a:prstGeom>
          </p:spPr>
        </p:pic>
      </p:grpSp>
      <p:grpSp>
        <p:nvGrpSpPr>
          <p:cNvPr name="Group 4" id="4"/>
          <p:cNvGrpSpPr/>
          <p:nvPr/>
        </p:nvGrpSpPr>
        <p:grpSpPr>
          <a:xfrm rot="0">
            <a:off x="15150722" y="1234804"/>
            <a:ext cx="3748348" cy="235776"/>
            <a:chOff x="0" y="0"/>
            <a:chExt cx="987219" cy="62097"/>
          </a:xfrm>
        </p:grpSpPr>
        <p:sp>
          <p:nvSpPr>
            <p:cNvPr name="Freeform 5" id="5"/>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6C9286"/>
            </a:solidFill>
            <a:ln cap="sq">
              <a:noFill/>
              <a:prstDash val="solid"/>
              <a:miter/>
            </a:ln>
          </p:spPr>
        </p:sp>
        <p:sp>
          <p:nvSpPr>
            <p:cNvPr name="TextBox 6" id="6"/>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7" id="7"/>
          <p:cNvGrpSpPr/>
          <p:nvPr/>
        </p:nvGrpSpPr>
        <p:grpSpPr>
          <a:xfrm rot="0">
            <a:off x="10893855" y="8695865"/>
            <a:ext cx="3748348" cy="235776"/>
            <a:chOff x="0" y="0"/>
            <a:chExt cx="987219" cy="62097"/>
          </a:xfrm>
        </p:grpSpPr>
        <p:sp>
          <p:nvSpPr>
            <p:cNvPr name="Freeform 8" id="8"/>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6C9286"/>
            </a:solidFill>
            <a:ln cap="sq">
              <a:noFill/>
              <a:prstDash val="solid"/>
              <a:miter/>
            </a:ln>
          </p:spPr>
        </p:sp>
        <p:sp>
          <p:nvSpPr>
            <p:cNvPr name="TextBox 9" id="9"/>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0" id="10"/>
          <p:cNvGrpSpPr/>
          <p:nvPr/>
        </p:nvGrpSpPr>
        <p:grpSpPr>
          <a:xfrm rot="0">
            <a:off x="14230364" y="1659112"/>
            <a:ext cx="3748348" cy="235776"/>
            <a:chOff x="0" y="0"/>
            <a:chExt cx="987219" cy="62097"/>
          </a:xfrm>
        </p:grpSpPr>
        <p:sp>
          <p:nvSpPr>
            <p:cNvPr name="Freeform 11" id="11"/>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2" id="12"/>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3" id="13"/>
          <p:cNvGrpSpPr/>
          <p:nvPr/>
        </p:nvGrpSpPr>
        <p:grpSpPr>
          <a:xfrm rot="0">
            <a:off x="9973497" y="9120174"/>
            <a:ext cx="3748348" cy="235776"/>
            <a:chOff x="0" y="0"/>
            <a:chExt cx="987219" cy="62097"/>
          </a:xfrm>
        </p:grpSpPr>
        <p:sp>
          <p:nvSpPr>
            <p:cNvPr name="Freeform 14" id="14"/>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5" id="15"/>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16" id="16"/>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
        <p:nvSpPr>
          <p:cNvPr name="TextBox 17" id="17"/>
          <p:cNvSpPr txBox="true"/>
          <p:nvPr/>
        </p:nvSpPr>
        <p:spPr>
          <a:xfrm rot="0">
            <a:off x="1550281" y="1847805"/>
            <a:ext cx="9291139" cy="883539"/>
          </a:xfrm>
          <a:prstGeom prst="rect">
            <a:avLst/>
          </a:prstGeom>
        </p:spPr>
        <p:txBody>
          <a:bodyPr anchor="t" rtlCol="false" tIns="0" lIns="0" bIns="0" rIns="0">
            <a:spAutoFit/>
          </a:bodyPr>
          <a:lstStyle/>
          <a:p>
            <a:pPr algn="l" marL="0" indent="0" lvl="0">
              <a:lnSpc>
                <a:spcPts val="6408"/>
              </a:lnSpc>
              <a:spcBef>
                <a:spcPct val="0"/>
              </a:spcBef>
            </a:pPr>
            <a:r>
              <a:rPr lang="en-US" b="true" sz="7200">
                <a:solidFill>
                  <a:srgbClr val="365B6D"/>
                </a:solidFill>
                <a:latin typeface="Monterchi Serif Bold"/>
                <a:ea typeface="Monterchi Serif Bold"/>
                <a:cs typeface="Monterchi Serif Bold"/>
                <a:sym typeface="Monterchi Serif Bold"/>
              </a:rPr>
              <a:t>INTRODUCCIÓN</a:t>
            </a:r>
          </a:p>
        </p:txBody>
      </p:sp>
      <p:sp>
        <p:nvSpPr>
          <p:cNvPr name="TextBox 18" id="18"/>
          <p:cNvSpPr txBox="true"/>
          <p:nvPr/>
        </p:nvSpPr>
        <p:spPr>
          <a:xfrm rot="0">
            <a:off x="1550281" y="3136524"/>
            <a:ext cx="9291139" cy="3471659"/>
          </a:xfrm>
          <a:prstGeom prst="rect">
            <a:avLst/>
          </a:prstGeom>
        </p:spPr>
        <p:txBody>
          <a:bodyPr anchor="t" rtlCol="false" tIns="0" lIns="0" bIns="0" rIns="0">
            <a:spAutoFit/>
          </a:bodyPr>
          <a:lstStyle/>
          <a:p>
            <a:pPr algn="l">
              <a:lnSpc>
                <a:spcPts val="3919"/>
              </a:lnSpc>
              <a:spcBef>
                <a:spcPct val="0"/>
              </a:spcBef>
            </a:pPr>
            <a:r>
              <a:rPr lang="en-US" sz="2799">
                <a:solidFill>
                  <a:srgbClr val="365B6D"/>
                </a:solidFill>
                <a:latin typeface="Roboto"/>
                <a:ea typeface="Roboto"/>
                <a:cs typeface="Roboto"/>
                <a:sym typeface="Roboto"/>
              </a:rPr>
              <a:t>Lorem ipsum dolor sit amet, consectetur adipiscing elit. Mauris nisl velit, convallis non tempus et, pulvinar ac sapien. Donec id maximus enim. Pellentesque vulputate ut lectus et mattis. Fusce aliquam ut quam sit amet imperdiet. Cras dictum urna eu orci molestie tristique. Proin tincidunt massa aliquet orci imperdiet vestibulum quis in ipsum.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E6DE"/>
        </a:solidFill>
      </p:bgPr>
    </p:bg>
    <p:spTree>
      <p:nvGrpSpPr>
        <p:cNvPr id="1" name=""/>
        <p:cNvGrpSpPr/>
        <p:nvPr/>
      </p:nvGrpSpPr>
      <p:grpSpPr>
        <a:xfrm>
          <a:off x="0" y="0"/>
          <a:ext cx="0" cy="0"/>
          <a:chOff x="0" y="0"/>
          <a:chExt cx="0" cy="0"/>
        </a:xfrm>
      </p:grpSpPr>
      <p:sp>
        <p:nvSpPr>
          <p:cNvPr name="TextBox 2" id="2"/>
          <p:cNvSpPr txBox="true"/>
          <p:nvPr/>
        </p:nvSpPr>
        <p:spPr>
          <a:xfrm rot="0">
            <a:off x="1550281" y="1847805"/>
            <a:ext cx="7133540" cy="883539"/>
          </a:xfrm>
          <a:prstGeom prst="rect">
            <a:avLst/>
          </a:prstGeom>
        </p:spPr>
        <p:txBody>
          <a:bodyPr anchor="t" rtlCol="false" tIns="0" lIns="0" bIns="0" rIns="0">
            <a:spAutoFit/>
          </a:bodyPr>
          <a:lstStyle/>
          <a:p>
            <a:pPr algn="l" marL="0" indent="0" lvl="0">
              <a:lnSpc>
                <a:spcPts val="6408"/>
              </a:lnSpc>
              <a:spcBef>
                <a:spcPct val="0"/>
              </a:spcBef>
            </a:pPr>
            <a:r>
              <a:rPr lang="en-US" b="true" sz="7200">
                <a:solidFill>
                  <a:srgbClr val="365B6D"/>
                </a:solidFill>
                <a:latin typeface="Monterchi Serif Bold"/>
                <a:ea typeface="Monterchi Serif Bold"/>
                <a:cs typeface="Monterchi Serif Bold"/>
                <a:sym typeface="Monterchi Serif Bold"/>
              </a:rPr>
              <a:t>PROBLEMATICA</a:t>
            </a:r>
          </a:p>
        </p:txBody>
      </p:sp>
      <p:sp>
        <p:nvSpPr>
          <p:cNvPr name="TextBox 3" id="3"/>
          <p:cNvSpPr txBox="true"/>
          <p:nvPr/>
        </p:nvSpPr>
        <p:spPr>
          <a:xfrm rot="0">
            <a:off x="1550281" y="3143731"/>
            <a:ext cx="6062640" cy="3506135"/>
          </a:xfrm>
          <a:prstGeom prst="rect">
            <a:avLst/>
          </a:prstGeom>
        </p:spPr>
        <p:txBody>
          <a:bodyPr anchor="t" rtlCol="false" tIns="0" lIns="0" bIns="0" rIns="0">
            <a:spAutoFit/>
          </a:bodyPr>
          <a:lstStyle/>
          <a:p>
            <a:pPr algn="l">
              <a:lnSpc>
                <a:spcPts val="3080"/>
              </a:lnSpc>
            </a:pPr>
            <a:r>
              <a:rPr lang="en-US" sz="2200">
                <a:solidFill>
                  <a:srgbClr val="365B6D"/>
                </a:solidFill>
                <a:latin typeface="Roboto"/>
                <a:ea typeface="Roboto"/>
                <a:cs typeface="Roboto"/>
                <a:sym typeface="Roboto"/>
              </a:rPr>
              <a:t>Lorem ipsum dolor sit amet, consectetur adipiscing elit. Nulla dolor purus, ultricies et tristique non, convallis ac purus. Morbi ut odio eget ligula sagittis ornare. </a:t>
            </a:r>
          </a:p>
          <a:p>
            <a:pPr algn="l">
              <a:lnSpc>
                <a:spcPts val="3080"/>
              </a:lnSpc>
            </a:pPr>
          </a:p>
          <a:p>
            <a:pPr algn="l">
              <a:lnSpc>
                <a:spcPts val="3080"/>
              </a:lnSpc>
              <a:spcBef>
                <a:spcPct val="0"/>
              </a:spcBef>
            </a:pPr>
            <a:r>
              <a:rPr lang="en-US" sz="2200">
                <a:solidFill>
                  <a:srgbClr val="365B6D"/>
                </a:solidFill>
                <a:latin typeface="Roboto"/>
                <a:ea typeface="Roboto"/>
                <a:cs typeface="Roboto"/>
                <a:sym typeface="Roboto"/>
              </a:rPr>
              <a:t>Etiam ac accumsan felis. Morbi ut enim tortor. Vestibulum sed magna vitae arcu blandit auctor. Morbi facilisis magna nisi. Donec id pulvinar justo. </a:t>
            </a:r>
          </a:p>
        </p:txBody>
      </p:sp>
      <p:grpSp>
        <p:nvGrpSpPr>
          <p:cNvPr name="Group 4" id="4"/>
          <p:cNvGrpSpPr/>
          <p:nvPr/>
        </p:nvGrpSpPr>
        <p:grpSpPr>
          <a:xfrm rot="0">
            <a:off x="9144000" y="0"/>
            <a:ext cx="9144000" cy="10287000"/>
            <a:chOff x="0" y="0"/>
            <a:chExt cx="12192000" cy="13716000"/>
          </a:xfrm>
        </p:grpSpPr>
        <p:pic>
          <p:nvPicPr>
            <p:cNvPr name="Picture 5" id="5"/>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sp>
        <p:nvSpPr>
          <p:cNvPr name="TextBox 6" id="6"/>
          <p:cNvSpPr txBox="true"/>
          <p:nvPr/>
        </p:nvSpPr>
        <p:spPr>
          <a:xfrm rot="0">
            <a:off x="1550281" y="8942088"/>
            <a:ext cx="5096922" cy="316212"/>
          </a:xfrm>
          <a:prstGeom prst="rect">
            <a:avLst/>
          </a:prstGeom>
        </p:spPr>
        <p:txBody>
          <a:bodyPr anchor="t" rtlCol="false" tIns="0" lIns="0" bIns="0" rIns="0">
            <a:spAutoFit/>
          </a:bodyPr>
          <a:lstStyle/>
          <a:p>
            <a:pPr algn="r">
              <a:lnSpc>
                <a:spcPts val="2519"/>
              </a:lnSpc>
              <a:spcBef>
                <a:spcPct val="0"/>
              </a:spcBef>
            </a:pPr>
            <a:r>
              <a:rPr lang="en-US" sz="1799" i="true">
                <a:solidFill>
                  <a:srgbClr val="365B6D"/>
                </a:solidFill>
                <a:latin typeface="Roboto Italics"/>
                <a:ea typeface="Roboto Italics"/>
                <a:cs typeface="Roboto Italics"/>
                <a:sym typeface="Roboto Italics"/>
              </a:rPr>
              <a:t>Fuente: www.unsitiogenial.es</a:t>
            </a:r>
          </a:p>
        </p:txBody>
      </p:sp>
      <p:grpSp>
        <p:nvGrpSpPr>
          <p:cNvPr name="Group 7" id="7"/>
          <p:cNvGrpSpPr/>
          <p:nvPr/>
        </p:nvGrpSpPr>
        <p:grpSpPr>
          <a:xfrm rot="0">
            <a:off x="7730005" y="8598216"/>
            <a:ext cx="3748348" cy="235776"/>
            <a:chOff x="0" y="0"/>
            <a:chExt cx="987219" cy="62097"/>
          </a:xfrm>
        </p:grpSpPr>
        <p:sp>
          <p:nvSpPr>
            <p:cNvPr name="Freeform 8" id="8"/>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6C9286"/>
            </a:solidFill>
            <a:ln cap="sq">
              <a:noFill/>
              <a:prstDash val="solid"/>
              <a:miter/>
            </a:ln>
          </p:spPr>
        </p:sp>
        <p:sp>
          <p:nvSpPr>
            <p:cNvPr name="TextBox 9" id="9"/>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0" id="10"/>
          <p:cNvGrpSpPr/>
          <p:nvPr/>
        </p:nvGrpSpPr>
        <p:grpSpPr>
          <a:xfrm rot="0">
            <a:off x="6809647" y="9022524"/>
            <a:ext cx="3748348" cy="235776"/>
            <a:chOff x="0" y="0"/>
            <a:chExt cx="987219" cy="62097"/>
          </a:xfrm>
        </p:grpSpPr>
        <p:sp>
          <p:nvSpPr>
            <p:cNvPr name="Freeform 11" id="11"/>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2" id="12"/>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13" id="13"/>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8584092" y="2174186"/>
            <a:ext cx="9144129" cy="5938628"/>
            <a:chOff x="0" y="0"/>
            <a:chExt cx="12192172" cy="7918171"/>
          </a:xfrm>
        </p:grpSpPr>
        <p:pic>
          <p:nvPicPr>
            <p:cNvPr name="Picture 3" id="3"/>
            <p:cNvPicPr>
              <a:picLocks noChangeAspect="true"/>
            </p:cNvPicPr>
            <p:nvPr/>
          </p:nvPicPr>
          <p:blipFill>
            <a:blip r:embed="rId2"/>
            <a:srcRect l="0" t="1261" r="0" b="1261"/>
            <a:stretch>
              <a:fillRect/>
            </a:stretch>
          </p:blipFill>
          <p:spPr>
            <a:xfrm flipH="false" flipV="false">
              <a:off x="0" y="0"/>
              <a:ext cx="12192172" cy="7918171"/>
            </a:xfrm>
            <a:prstGeom prst="rect">
              <a:avLst/>
            </a:prstGeom>
          </p:spPr>
        </p:pic>
      </p:grpSp>
      <p:sp>
        <p:nvSpPr>
          <p:cNvPr name="TextBox 4" id="4"/>
          <p:cNvSpPr txBox="true"/>
          <p:nvPr/>
        </p:nvSpPr>
        <p:spPr>
          <a:xfrm rot="0">
            <a:off x="1355500" y="2240861"/>
            <a:ext cx="6062640" cy="2034921"/>
          </a:xfrm>
          <a:prstGeom prst="rect">
            <a:avLst/>
          </a:prstGeom>
        </p:spPr>
        <p:txBody>
          <a:bodyPr anchor="t" rtlCol="false" tIns="0" lIns="0" bIns="0" rIns="0">
            <a:spAutoFit/>
          </a:bodyPr>
          <a:lstStyle/>
          <a:p>
            <a:pPr algn="l">
              <a:lnSpc>
                <a:spcPts val="7992"/>
              </a:lnSpc>
            </a:pPr>
            <a:r>
              <a:rPr lang="en-US" sz="7200" spc="-187">
                <a:solidFill>
                  <a:srgbClr val="365B6D"/>
                </a:solidFill>
                <a:latin typeface="Monterchi Serif"/>
                <a:ea typeface="Monterchi Serif"/>
                <a:cs typeface="Monterchi Serif"/>
                <a:sym typeface="Monterchi Serif"/>
              </a:rPr>
              <a:t>ESTADO DEL ARTE</a:t>
            </a:r>
          </a:p>
        </p:txBody>
      </p:sp>
      <p:sp>
        <p:nvSpPr>
          <p:cNvPr name="TextBox 5" id="5"/>
          <p:cNvSpPr txBox="true"/>
          <p:nvPr/>
        </p:nvSpPr>
        <p:spPr>
          <a:xfrm rot="0">
            <a:off x="1355500" y="4352048"/>
            <a:ext cx="6062640" cy="3506135"/>
          </a:xfrm>
          <a:prstGeom prst="rect">
            <a:avLst/>
          </a:prstGeom>
        </p:spPr>
        <p:txBody>
          <a:bodyPr anchor="t" rtlCol="false" tIns="0" lIns="0" bIns="0" rIns="0">
            <a:spAutoFit/>
          </a:bodyPr>
          <a:lstStyle/>
          <a:p>
            <a:pPr algn="l">
              <a:lnSpc>
                <a:spcPts val="3080"/>
              </a:lnSpc>
            </a:pPr>
            <a:r>
              <a:rPr lang="en-US" sz="2200">
                <a:solidFill>
                  <a:srgbClr val="365B6D"/>
                </a:solidFill>
                <a:latin typeface="Roboto"/>
                <a:ea typeface="Roboto"/>
                <a:cs typeface="Roboto"/>
                <a:sym typeface="Roboto"/>
              </a:rPr>
              <a:t>Lorem ipsum dolor sit amet, consectetur adipiscing elit. Nulla dolor purus, ultricies et tristique non, convallis ac purus. Morbi ut odio eget ligula sagittis ornare. </a:t>
            </a:r>
          </a:p>
          <a:p>
            <a:pPr algn="l">
              <a:lnSpc>
                <a:spcPts val="3080"/>
              </a:lnSpc>
            </a:pPr>
          </a:p>
          <a:p>
            <a:pPr algn="l">
              <a:lnSpc>
                <a:spcPts val="3080"/>
              </a:lnSpc>
              <a:spcBef>
                <a:spcPct val="0"/>
              </a:spcBef>
            </a:pPr>
            <a:r>
              <a:rPr lang="en-US" sz="2200">
                <a:solidFill>
                  <a:srgbClr val="365B6D"/>
                </a:solidFill>
                <a:latin typeface="Roboto"/>
                <a:ea typeface="Roboto"/>
                <a:cs typeface="Roboto"/>
                <a:sym typeface="Roboto"/>
              </a:rPr>
              <a:t>Etiam ac accumsan felis. Morbi ut enim tortor. Vestibulum sed magna vitae arcu blandit auctor. Morbi facilisis magna nisi. Donec id pulvinar justo. </a:t>
            </a:r>
          </a:p>
        </p:txBody>
      </p:sp>
      <p:grpSp>
        <p:nvGrpSpPr>
          <p:cNvPr name="Group 6" id="6"/>
          <p:cNvGrpSpPr/>
          <p:nvPr/>
        </p:nvGrpSpPr>
        <p:grpSpPr>
          <a:xfrm rot="0">
            <a:off x="14892635" y="1028700"/>
            <a:ext cx="3748348" cy="235776"/>
            <a:chOff x="0" y="0"/>
            <a:chExt cx="987219" cy="62097"/>
          </a:xfrm>
        </p:grpSpPr>
        <p:sp>
          <p:nvSpPr>
            <p:cNvPr name="Freeform 7" id="7"/>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6C9286"/>
            </a:solidFill>
            <a:ln cap="sq">
              <a:noFill/>
              <a:prstDash val="solid"/>
              <a:miter/>
            </a:ln>
          </p:spPr>
        </p:sp>
        <p:sp>
          <p:nvSpPr>
            <p:cNvPr name="TextBox 8" id="8"/>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9" id="9"/>
          <p:cNvGrpSpPr/>
          <p:nvPr/>
        </p:nvGrpSpPr>
        <p:grpSpPr>
          <a:xfrm rot="0">
            <a:off x="8589414" y="8598216"/>
            <a:ext cx="3748348" cy="235776"/>
            <a:chOff x="0" y="0"/>
            <a:chExt cx="987219" cy="62097"/>
          </a:xfrm>
        </p:grpSpPr>
        <p:sp>
          <p:nvSpPr>
            <p:cNvPr name="Freeform 10" id="10"/>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6C9286"/>
            </a:solidFill>
            <a:ln cap="sq">
              <a:noFill/>
              <a:prstDash val="solid"/>
              <a:miter/>
            </a:ln>
          </p:spPr>
        </p:sp>
        <p:sp>
          <p:nvSpPr>
            <p:cNvPr name="TextBox 11" id="11"/>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2" id="12"/>
          <p:cNvGrpSpPr/>
          <p:nvPr/>
        </p:nvGrpSpPr>
        <p:grpSpPr>
          <a:xfrm rot="0">
            <a:off x="13972277" y="1453008"/>
            <a:ext cx="3748348" cy="235776"/>
            <a:chOff x="0" y="0"/>
            <a:chExt cx="987219" cy="62097"/>
          </a:xfrm>
        </p:grpSpPr>
        <p:sp>
          <p:nvSpPr>
            <p:cNvPr name="Freeform 13" id="13"/>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4" id="14"/>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5" id="15"/>
          <p:cNvGrpSpPr/>
          <p:nvPr/>
        </p:nvGrpSpPr>
        <p:grpSpPr>
          <a:xfrm rot="0">
            <a:off x="7669056" y="9022524"/>
            <a:ext cx="3748348" cy="235776"/>
            <a:chOff x="0" y="0"/>
            <a:chExt cx="987219" cy="62097"/>
          </a:xfrm>
        </p:grpSpPr>
        <p:sp>
          <p:nvSpPr>
            <p:cNvPr name="Freeform 16" id="16"/>
            <p:cNvSpPr/>
            <p:nvPr/>
          </p:nvSpPr>
          <p:spPr>
            <a:xfrm flipH="false" flipV="false" rot="0">
              <a:off x="0" y="0"/>
              <a:ext cx="987219" cy="62097"/>
            </a:xfrm>
            <a:custGeom>
              <a:avLst/>
              <a:gdLst/>
              <a:ahLst/>
              <a:cxnLst/>
              <a:rect r="r" b="b" t="t" l="l"/>
              <a:pathLst>
                <a:path h="62097" w="987219">
                  <a:moveTo>
                    <a:pt x="0" y="0"/>
                  </a:moveTo>
                  <a:lnTo>
                    <a:pt x="987219" y="0"/>
                  </a:lnTo>
                  <a:lnTo>
                    <a:pt x="987219" y="62097"/>
                  </a:lnTo>
                  <a:lnTo>
                    <a:pt x="0" y="62097"/>
                  </a:lnTo>
                  <a:close/>
                </a:path>
              </a:pathLst>
            </a:custGeom>
            <a:solidFill>
              <a:srgbClr val="365B6D"/>
            </a:solidFill>
            <a:ln cap="sq">
              <a:noFill/>
              <a:prstDash val="solid"/>
              <a:miter/>
            </a:ln>
          </p:spPr>
        </p:sp>
        <p:sp>
          <p:nvSpPr>
            <p:cNvPr name="TextBox 17" id="17"/>
            <p:cNvSpPr txBox="true"/>
            <p:nvPr/>
          </p:nvSpPr>
          <p:spPr>
            <a:xfrm>
              <a:off x="0" y="-28575"/>
              <a:ext cx="98721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18" id="18"/>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550281" y="1847805"/>
            <a:ext cx="9291139" cy="883539"/>
          </a:xfrm>
          <a:prstGeom prst="rect">
            <a:avLst/>
          </a:prstGeom>
        </p:spPr>
        <p:txBody>
          <a:bodyPr anchor="t" rtlCol="false" tIns="0" lIns="0" bIns="0" rIns="0">
            <a:spAutoFit/>
          </a:bodyPr>
          <a:lstStyle/>
          <a:p>
            <a:pPr algn="l" marL="0" indent="0" lvl="0">
              <a:lnSpc>
                <a:spcPts val="6408"/>
              </a:lnSpc>
              <a:spcBef>
                <a:spcPct val="0"/>
              </a:spcBef>
            </a:pPr>
            <a:r>
              <a:rPr lang="en-US" b="true" sz="7200">
                <a:solidFill>
                  <a:srgbClr val="365B6D"/>
                </a:solidFill>
                <a:latin typeface="Monterchi Serif Bold"/>
                <a:ea typeface="Monterchi Serif Bold"/>
                <a:cs typeface="Monterchi Serif Bold"/>
                <a:sym typeface="Monterchi Serif Bold"/>
              </a:rPr>
              <a:t>OBJETIVOS</a:t>
            </a:r>
          </a:p>
        </p:txBody>
      </p:sp>
      <p:sp>
        <p:nvSpPr>
          <p:cNvPr name="TextBox 3" id="3"/>
          <p:cNvSpPr txBox="true"/>
          <p:nvPr/>
        </p:nvSpPr>
        <p:spPr>
          <a:xfrm rot="0">
            <a:off x="1550281" y="3099079"/>
            <a:ext cx="3014932" cy="508198"/>
          </a:xfrm>
          <a:prstGeom prst="rect">
            <a:avLst/>
          </a:prstGeom>
        </p:spPr>
        <p:txBody>
          <a:bodyPr anchor="t" rtlCol="false" tIns="0" lIns="0" bIns="0" rIns="0">
            <a:spAutoFit/>
          </a:bodyPr>
          <a:lstStyle/>
          <a:p>
            <a:pPr algn="l" marL="0" indent="0" lvl="0">
              <a:lnSpc>
                <a:spcPts val="3738"/>
              </a:lnSpc>
              <a:spcBef>
                <a:spcPct val="0"/>
              </a:spcBef>
            </a:pPr>
            <a:r>
              <a:rPr lang="en-US" b="true" sz="4200">
                <a:solidFill>
                  <a:srgbClr val="365B6D"/>
                </a:solidFill>
                <a:latin typeface="Monterchi Serif Bold"/>
                <a:ea typeface="Monterchi Serif Bold"/>
                <a:cs typeface="Monterchi Serif Bold"/>
                <a:sym typeface="Monterchi Serif Bold"/>
              </a:rPr>
              <a:t>General</a:t>
            </a:r>
          </a:p>
        </p:txBody>
      </p:sp>
      <p:sp>
        <p:nvSpPr>
          <p:cNvPr name="TextBox 4" id="4"/>
          <p:cNvSpPr txBox="true"/>
          <p:nvPr/>
        </p:nvSpPr>
        <p:spPr>
          <a:xfrm rot="0">
            <a:off x="9973497" y="3099079"/>
            <a:ext cx="3014932" cy="508198"/>
          </a:xfrm>
          <a:prstGeom prst="rect">
            <a:avLst/>
          </a:prstGeom>
        </p:spPr>
        <p:txBody>
          <a:bodyPr anchor="t" rtlCol="false" tIns="0" lIns="0" bIns="0" rIns="0">
            <a:spAutoFit/>
          </a:bodyPr>
          <a:lstStyle/>
          <a:p>
            <a:pPr algn="l" marL="0" indent="0" lvl="0">
              <a:lnSpc>
                <a:spcPts val="3738"/>
              </a:lnSpc>
              <a:spcBef>
                <a:spcPct val="0"/>
              </a:spcBef>
            </a:pPr>
            <a:r>
              <a:rPr lang="en-US" b="true" sz="4200">
                <a:solidFill>
                  <a:srgbClr val="365B6D"/>
                </a:solidFill>
                <a:latin typeface="Monterchi Serif Bold"/>
                <a:ea typeface="Monterchi Serif Bold"/>
                <a:cs typeface="Monterchi Serif Bold"/>
                <a:sym typeface="Monterchi Serif Bold"/>
              </a:rPr>
              <a:t>Específicos</a:t>
            </a:r>
          </a:p>
        </p:txBody>
      </p:sp>
      <p:sp>
        <p:nvSpPr>
          <p:cNvPr name="TextBox 5" id="5"/>
          <p:cNvSpPr txBox="true"/>
          <p:nvPr/>
        </p:nvSpPr>
        <p:spPr>
          <a:xfrm rot="0">
            <a:off x="1550281" y="4146174"/>
            <a:ext cx="6895498" cy="1553697"/>
          </a:xfrm>
          <a:prstGeom prst="rect">
            <a:avLst/>
          </a:prstGeom>
        </p:spPr>
        <p:txBody>
          <a:bodyPr anchor="t" rtlCol="false" tIns="0" lIns="0" bIns="0" rIns="0">
            <a:spAutoFit/>
          </a:bodyPr>
          <a:lstStyle/>
          <a:p>
            <a:pPr algn="l">
              <a:lnSpc>
                <a:spcPts val="3079"/>
              </a:lnSpc>
            </a:pPr>
            <a:r>
              <a:rPr lang="en-US" sz="2199">
                <a:solidFill>
                  <a:srgbClr val="365B6D"/>
                </a:solidFill>
                <a:latin typeface="Roboto"/>
                <a:ea typeface="Roboto"/>
                <a:cs typeface="Roboto"/>
                <a:sym typeface="Roboto"/>
              </a:rPr>
              <a:t>Lorem ipsum dolor sit amet, consectetur adipiscing elit. Mauris nisl velit, convallis non tempus et, pulvinar ac sapien. Donec id maximus enim. Pellentesque vulputate ut lectus et mattis. </a:t>
            </a:r>
          </a:p>
        </p:txBody>
      </p:sp>
      <p:sp>
        <p:nvSpPr>
          <p:cNvPr name="TextBox 6" id="6"/>
          <p:cNvSpPr txBox="true"/>
          <p:nvPr/>
        </p:nvSpPr>
        <p:spPr>
          <a:xfrm rot="0">
            <a:off x="9692547" y="4116193"/>
            <a:ext cx="6810246" cy="4287111"/>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365B6D"/>
                </a:solidFill>
                <a:latin typeface="Roboto"/>
                <a:ea typeface="Roboto"/>
                <a:cs typeface="Roboto"/>
                <a:sym typeface="Roboto"/>
              </a:rPr>
              <a:t>Lorem ipsum dolor sit amet, consectetur adipiscing elit. Mauris nisl velit, convallis non tempus et, pulvinar ac sapien. Donec id maximus enim. </a:t>
            </a:r>
          </a:p>
          <a:p>
            <a:pPr algn="l" marL="474976" indent="-237488" lvl="1">
              <a:lnSpc>
                <a:spcPts val="3079"/>
              </a:lnSpc>
              <a:buFont typeface="Arial"/>
              <a:buChar char="•"/>
            </a:pPr>
            <a:r>
              <a:rPr lang="en-US" sz="2199">
                <a:solidFill>
                  <a:srgbClr val="365B6D"/>
                </a:solidFill>
                <a:latin typeface="Roboto"/>
                <a:ea typeface="Roboto"/>
                <a:cs typeface="Roboto"/>
                <a:sym typeface="Roboto"/>
              </a:rPr>
              <a:t>Pellentesque vulputate ut lectus et mattis. Fusce aliquam ut quam sit amet imperdiet. Cras dictum urna eu orci molestie tristique. </a:t>
            </a:r>
          </a:p>
          <a:p>
            <a:pPr algn="l" marL="474976" indent="-237488" lvl="1">
              <a:lnSpc>
                <a:spcPts val="3079"/>
              </a:lnSpc>
              <a:buFont typeface="Arial"/>
              <a:buChar char="•"/>
            </a:pPr>
            <a:r>
              <a:rPr lang="en-US" sz="2199">
                <a:solidFill>
                  <a:srgbClr val="365B6D"/>
                </a:solidFill>
                <a:latin typeface="Roboto"/>
                <a:ea typeface="Roboto"/>
                <a:cs typeface="Roboto"/>
                <a:sym typeface="Roboto"/>
              </a:rPr>
              <a:t>Proin tincidunt massa aliquet orci imperdiet vestibulum quis in ipsum. Etiam sodales diam vel enim consectetur facilisis. Sed sit amet finibus lacus. </a:t>
            </a:r>
          </a:p>
        </p:txBody>
      </p:sp>
      <p:grpSp>
        <p:nvGrpSpPr>
          <p:cNvPr name="Group 7" id="7"/>
          <p:cNvGrpSpPr/>
          <p:nvPr/>
        </p:nvGrpSpPr>
        <p:grpSpPr>
          <a:xfrm rot="0">
            <a:off x="1550281" y="3607278"/>
            <a:ext cx="3447749" cy="235776"/>
            <a:chOff x="0" y="0"/>
            <a:chExt cx="908049" cy="62097"/>
          </a:xfrm>
        </p:grpSpPr>
        <p:sp>
          <p:nvSpPr>
            <p:cNvPr name="Freeform 8" id="8"/>
            <p:cNvSpPr/>
            <p:nvPr/>
          </p:nvSpPr>
          <p:spPr>
            <a:xfrm flipH="false" flipV="false" rot="0">
              <a:off x="0" y="0"/>
              <a:ext cx="908049" cy="62097"/>
            </a:xfrm>
            <a:custGeom>
              <a:avLst/>
              <a:gdLst/>
              <a:ahLst/>
              <a:cxnLst/>
              <a:rect r="r" b="b" t="t" l="l"/>
              <a:pathLst>
                <a:path h="62097" w="908049">
                  <a:moveTo>
                    <a:pt x="0" y="0"/>
                  </a:moveTo>
                  <a:lnTo>
                    <a:pt x="908049" y="0"/>
                  </a:lnTo>
                  <a:lnTo>
                    <a:pt x="908049" y="62097"/>
                  </a:lnTo>
                  <a:lnTo>
                    <a:pt x="0" y="62097"/>
                  </a:lnTo>
                  <a:close/>
                </a:path>
              </a:pathLst>
            </a:custGeom>
            <a:solidFill>
              <a:srgbClr val="6C9286"/>
            </a:solidFill>
            <a:ln cap="sq">
              <a:noFill/>
              <a:prstDash val="solid"/>
              <a:miter/>
            </a:ln>
          </p:spPr>
        </p:sp>
        <p:sp>
          <p:nvSpPr>
            <p:cNvPr name="TextBox 9" id="9"/>
            <p:cNvSpPr txBox="true"/>
            <p:nvPr/>
          </p:nvSpPr>
          <p:spPr>
            <a:xfrm>
              <a:off x="0" y="-28575"/>
              <a:ext cx="90804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0" id="10"/>
          <p:cNvGrpSpPr/>
          <p:nvPr/>
        </p:nvGrpSpPr>
        <p:grpSpPr>
          <a:xfrm rot="0">
            <a:off x="9973497" y="3607278"/>
            <a:ext cx="3447749" cy="235776"/>
            <a:chOff x="0" y="0"/>
            <a:chExt cx="908049" cy="62097"/>
          </a:xfrm>
        </p:grpSpPr>
        <p:sp>
          <p:nvSpPr>
            <p:cNvPr name="Freeform 11" id="11"/>
            <p:cNvSpPr/>
            <p:nvPr/>
          </p:nvSpPr>
          <p:spPr>
            <a:xfrm flipH="false" flipV="false" rot="0">
              <a:off x="0" y="0"/>
              <a:ext cx="908049" cy="62097"/>
            </a:xfrm>
            <a:custGeom>
              <a:avLst/>
              <a:gdLst/>
              <a:ahLst/>
              <a:cxnLst/>
              <a:rect r="r" b="b" t="t" l="l"/>
              <a:pathLst>
                <a:path h="62097" w="908049">
                  <a:moveTo>
                    <a:pt x="0" y="0"/>
                  </a:moveTo>
                  <a:lnTo>
                    <a:pt x="908049" y="0"/>
                  </a:lnTo>
                  <a:lnTo>
                    <a:pt x="908049" y="62097"/>
                  </a:lnTo>
                  <a:lnTo>
                    <a:pt x="0" y="62097"/>
                  </a:lnTo>
                  <a:close/>
                </a:path>
              </a:pathLst>
            </a:custGeom>
            <a:solidFill>
              <a:srgbClr val="6C9286"/>
            </a:solidFill>
            <a:ln cap="sq">
              <a:noFill/>
              <a:prstDash val="solid"/>
              <a:miter/>
            </a:ln>
          </p:spPr>
        </p:sp>
        <p:sp>
          <p:nvSpPr>
            <p:cNvPr name="TextBox 12" id="12"/>
            <p:cNvSpPr txBox="true"/>
            <p:nvPr/>
          </p:nvSpPr>
          <p:spPr>
            <a:xfrm>
              <a:off x="0" y="-28575"/>
              <a:ext cx="90804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3" id="13"/>
          <p:cNvGrpSpPr/>
          <p:nvPr/>
        </p:nvGrpSpPr>
        <p:grpSpPr>
          <a:xfrm rot="0">
            <a:off x="4998030" y="3607278"/>
            <a:ext cx="3447749" cy="235776"/>
            <a:chOff x="0" y="0"/>
            <a:chExt cx="908049" cy="62097"/>
          </a:xfrm>
        </p:grpSpPr>
        <p:sp>
          <p:nvSpPr>
            <p:cNvPr name="Freeform 14" id="14"/>
            <p:cNvSpPr/>
            <p:nvPr/>
          </p:nvSpPr>
          <p:spPr>
            <a:xfrm flipH="false" flipV="false" rot="0">
              <a:off x="0" y="0"/>
              <a:ext cx="908049" cy="62097"/>
            </a:xfrm>
            <a:custGeom>
              <a:avLst/>
              <a:gdLst/>
              <a:ahLst/>
              <a:cxnLst/>
              <a:rect r="r" b="b" t="t" l="l"/>
              <a:pathLst>
                <a:path h="62097" w="908049">
                  <a:moveTo>
                    <a:pt x="0" y="0"/>
                  </a:moveTo>
                  <a:lnTo>
                    <a:pt x="908049" y="0"/>
                  </a:lnTo>
                  <a:lnTo>
                    <a:pt x="908049" y="62097"/>
                  </a:lnTo>
                  <a:lnTo>
                    <a:pt x="0" y="62097"/>
                  </a:lnTo>
                  <a:close/>
                </a:path>
              </a:pathLst>
            </a:custGeom>
            <a:solidFill>
              <a:srgbClr val="365B6D"/>
            </a:solidFill>
            <a:ln cap="sq">
              <a:noFill/>
              <a:prstDash val="solid"/>
              <a:miter/>
            </a:ln>
          </p:spPr>
        </p:sp>
        <p:sp>
          <p:nvSpPr>
            <p:cNvPr name="TextBox 15" id="15"/>
            <p:cNvSpPr txBox="true"/>
            <p:nvPr/>
          </p:nvSpPr>
          <p:spPr>
            <a:xfrm>
              <a:off x="0" y="-28575"/>
              <a:ext cx="908049" cy="90672"/>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6" id="16"/>
          <p:cNvGrpSpPr/>
          <p:nvPr/>
        </p:nvGrpSpPr>
        <p:grpSpPr>
          <a:xfrm rot="0">
            <a:off x="13421246" y="3607278"/>
            <a:ext cx="3447749" cy="235776"/>
            <a:chOff x="0" y="0"/>
            <a:chExt cx="908049" cy="62097"/>
          </a:xfrm>
        </p:grpSpPr>
        <p:sp>
          <p:nvSpPr>
            <p:cNvPr name="Freeform 17" id="17"/>
            <p:cNvSpPr/>
            <p:nvPr/>
          </p:nvSpPr>
          <p:spPr>
            <a:xfrm flipH="false" flipV="false" rot="0">
              <a:off x="0" y="0"/>
              <a:ext cx="908049" cy="62097"/>
            </a:xfrm>
            <a:custGeom>
              <a:avLst/>
              <a:gdLst/>
              <a:ahLst/>
              <a:cxnLst/>
              <a:rect r="r" b="b" t="t" l="l"/>
              <a:pathLst>
                <a:path h="62097" w="908049">
                  <a:moveTo>
                    <a:pt x="0" y="0"/>
                  </a:moveTo>
                  <a:lnTo>
                    <a:pt x="908049" y="0"/>
                  </a:lnTo>
                  <a:lnTo>
                    <a:pt x="908049" y="62097"/>
                  </a:lnTo>
                  <a:lnTo>
                    <a:pt x="0" y="62097"/>
                  </a:lnTo>
                  <a:close/>
                </a:path>
              </a:pathLst>
            </a:custGeom>
            <a:solidFill>
              <a:srgbClr val="365B6D"/>
            </a:solidFill>
            <a:ln cap="sq">
              <a:noFill/>
              <a:prstDash val="solid"/>
              <a:miter/>
            </a:ln>
          </p:spPr>
        </p:sp>
        <p:sp>
          <p:nvSpPr>
            <p:cNvPr name="TextBox 18" id="18"/>
            <p:cNvSpPr txBox="true"/>
            <p:nvPr/>
          </p:nvSpPr>
          <p:spPr>
            <a:xfrm>
              <a:off x="0" y="-28575"/>
              <a:ext cx="908049" cy="90672"/>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Freeform 19" id="19"/>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grpSp>
        <p:nvGrpSpPr>
          <p:cNvPr name="Group 2" id="2"/>
          <p:cNvGrpSpPr/>
          <p:nvPr/>
        </p:nvGrpSpPr>
        <p:grpSpPr>
          <a:xfrm rot="0">
            <a:off x="-103313" y="0"/>
            <a:ext cx="7510209" cy="10287000"/>
            <a:chOff x="0" y="0"/>
            <a:chExt cx="10013612" cy="13716000"/>
          </a:xfrm>
        </p:grpSpPr>
        <p:pic>
          <p:nvPicPr>
            <p:cNvPr name="Picture 3" id="3"/>
            <p:cNvPicPr>
              <a:picLocks noChangeAspect="true"/>
            </p:cNvPicPr>
            <p:nvPr/>
          </p:nvPicPr>
          <p:blipFill>
            <a:blip r:embed="rId2"/>
            <a:srcRect l="0" t="0" r="38807" b="0"/>
            <a:stretch>
              <a:fillRect/>
            </a:stretch>
          </p:blipFill>
          <p:spPr>
            <a:xfrm flipH="false" flipV="false">
              <a:off x="0" y="0"/>
              <a:ext cx="10013612" cy="13716000"/>
            </a:xfrm>
            <a:prstGeom prst="rect">
              <a:avLst/>
            </a:prstGeom>
          </p:spPr>
        </p:pic>
      </p:grpSp>
      <p:sp>
        <p:nvSpPr>
          <p:cNvPr name="TextBox 4" id="4"/>
          <p:cNvSpPr txBox="true"/>
          <p:nvPr/>
        </p:nvSpPr>
        <p:spPr>
          <a:xfrm rot="0">
            <a:off x="9322225" y="399078"/>
            <a:ext cx="7278940" cy="1025234"/>
          </a:xfrm>
          <a:prstGeom prst="rect">
            <a:avLst/>
          </a:prstGeom>
        </p:spPr>
        <p:txBody>
          <a:bodyPr anchor="t" rtlCol="false" tIns="0" lIns="0" bIns="0" rIns="0">
            <a:spAutoFit/>
          </a:bodyPr>
          <a:lstStyle/>
          <a:p>
            <a:pPr algn="l">
              <a:lnSpc>
                <a:spcPts val="7992"/>
              </a:lnSpc>
            </a:pPr>
            <a:r>
              <a:rPr lang="en-US" sz="7200" b="true">
                <a:solidFill>
                  <a:srgbClr val="365B6D"/>
                </a:solidFill>
                <a:latin typeface="Monterchi Serif Bold"/>
                <a:ea typeface="Monterchi Serif Bold"/>
                <a:cs typeface="Monterchi Serif Bold"/>
                <a:sym typeface="Monterchi Serif Bold"/>
              </a:rPr>
              <a:t>METODOLOGÍA</a:t>
            </a:r>
          </a:p>
        </p:txBody>
      </p:sp>
      <p:graphicFrame>
        <p:nvGraphicFramePr>
          <p:cNvPr name="Table 5" id="5"/>
          <p:cNvGraphicFramePr>
            <a:graphicFrameLocks noGrp="true"/>
          </p:cNvGraphicFramePr>
          <p:nvPr/>
        </p:nvGraphicFramePr>
        <p:xfrm>
          <a:off x="9051986" y="1424312"/>
          <a:ext cx="7819419" cy="8129168"/>
        </p:xfrm>
        <a:graphic>
          <a:graphicData uri="http://schemas.openxmlformats.org/drawingml/2006/table">
            <a:tbl>
              <a:tblPr/>
              <a:tblGrid>
                <a:gridCol w="1431931"/>
                <a:gridCol w="2147663"/>
                <a:gridCol w="989313"/>
                <a:gridCol w="1338458"/>
                <a:gridCol w="1912054"/>
              </a:tblGrid>
              <a:tr h="1003653">
                <a:tc>
                  <a:txBody>
                    <a:bodyPr anchor="t" rtlCol="false"/>
                    <a:lstStyle/>
                    <a:p>
                      <a:pPr algn="l">
                        <a:lnSpc>
                          <a:spcPts val="2239"/>
                        </a:lnSpc>
                        <a:defRPr/>
                      </a:pPr>
                      <a:r>
                        <a:rPr lang="en-US" sz="1599" b="true">
                          <a:solidFill>
                            <a:srgbClr val="FFFFFF"/>
                          </a:solidFill>
                          <a:latin typeface="Montserrat Bold"/>
                          <a:ea typeface="Montserrat Bold"/>
                          <a:cs typeface="Montserrat Bold"/>
                          <a:sym typeface="Montserrat Bold"/>
                        </a:rPr>
                        <a:t>N° Epica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365B6D"/>
                    </a:solidFill>
                  </a:tcPr>
                </a:tc>
                <a:tc>
                  <a:txBody>
                    <a:bodyPr anchor="t" rtlCol="false"/>
                    <a:lstStyle/>
                    <a:p>
                      <a:pPr algn="l">
                        <a:lnSpc>
                          <a:spcPts val="2239"/>
                        </a:lnSpc>
                        <a:defRPr/>
                      </a:pPr>
                      <a:r>
                        <a:rPr lang="en-US" sz="1599" b="true">
                          <a:solidFill>
                            <a:srgbClr val="FFFFFF"/>
                          </a:solidFill>
                          <a:latin typeface="Montserrat Bold"/>
                          <a:ea typeface="Montserrat Bold"/>
                          <a:cs typeface="Montserrat Bold"/>
                          <a:sym typeface="Montserrat Bold"/>
                        </a:rPr>
                        <a:t>Historia de Usuario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365B6D"/>
                    </a:solidFill>
                  </a:tcPr>
                </a:tc>
                <a:tc>
                  <a:txBody>
                    <a:bodyPr anchor="t" rtlCol="false"/>
                    <a:lstStyle/>
                    <a:p>
                      <a:pPr algn="l">
                        <a:lnSpc>
                          <a:spcPts val="2239"/>
                        </a:lnSpc>
                        <a:defRPr/>
                      </a:pPr>
                      <a:r>
                        <a:rPr lang="en-US" sz="1599" b="true">
                          <a:solidFill>
                            <a:srgbClr val="FFFFFF"/>
                          </a:solidFill>
                          <a:latin typeface="Montserrat Bold"/>
                          <a:ea typeface="Montserrat Bold"/>
                          <a:cs typeface="Montserrat Bold"/>
                          <a:sym typeface="Montserrat Bold"/>
                        </a:rPr>
                        <a:t>Valor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365B6D"/>
                    </a:solidFill>
                  </a:tcPr>
                </a:tc>
                <a:tc>
                  <a:txBody>
                    <a:bodyPr anchor="t" rtlCol="false"/>
                    <a:lstStyle/>
                    <a:p>
                      <a:pPr algn="l">
                        <a:lnSpc>
                          <a:spcPts val="2239"/>
                        </a:lnSpc>
                        <a:defRPr/>
                      </a:pPr>
                      <a:r>
                        <a:rPr lang="en-US" sz="1599" b="true">
                          <a:solidFill>
                            <a:srgbClr val="FFFFFF"/>
                          </a:solidFill>
                          <a:latin typeface="Montserrat Bold"/>
                          <a:ea typeface="Montserrat Bold"/>
                          <a:cs typeface="Montserrat Bold"/>
                          <a:sym typeface="Montserrat Bold"/>
                        </a:rPr>
                        <a:t>Esfuerzo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365B6D"/>
                    </a:solidFill>
                  </a:tcPr>
                </a:tc>
                <a:tc>
                  <a:txBody>
                    <a:bodyPr anchor="t" rtlCol="false"/>
                    <a:lstStyle/>
                    <a:p>
                      <a:pPr algn="l">
                        <a:lnSpc>
                          <a:spcPts val="2239"/>
                        </a:lnSpc>
                        <a:defRPr/>
                      </a:pPr>
                      <a:r>
                        <a:rPr lang="en-US" sz="1599" b="true">
                          <a:solidFill>
                            <a:srgbClr val="FFFFFF"/>
                          </a:solidFill>
                          <a:latin typeface="Montserrat Bold"/>
                          <a:ea typeface="Montserrat Bold"/>
                          <a:cs typeface="Montserrat Bold"/>
                          <a:sym typeface="Montserrat Bold"/>
                        </a:rPr>
                        <a:t>N° SPRINT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365B6D"/>
                    </a:solidFill>
                  </a:tcPr>
                </a:tc>
              </a:tr>
              <a:tr h="1003653">
                <a:tc rowSpan="4">
                  <a:txBody>
                    <a:bodyPr anchor="t" rtlCol="false"/>
                    <a:lstStyle/>
                    <a:p>
                      <a:pPr algn="l">
                        <a:lnSpc>
                          <a:spcPts val="2239"/>
                        </a:lnSpc>
                        <a:defRPr/>
                      </a:pPr>
                      <a:r>
                        <a:rPr lang="en-US" sz="1599">
                          <a:solidFill>
                            <a:srgbClr val="000000"/>
                          </a:solidFill>
                          <a:latin typeface="Montserrat"/>
                          <a:ea typeface="Montserrat"/>
                          <a:cs typeface="Montserrat"/>
                          <a:sym typeface="Montserrat"/>
                        </a:rPr>
                        <a:t>Épica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H1 Registro de usuario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13</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8</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rowSpan="6">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r h="1003653">
                <a:tc vMerge="true">
                  <a:txBody>
                    <a:bodyPr anchor="t" rtlCol="false"/>
                    <a:lstStyle/>
                    <a:p>
                      <a:pPr algn="l">
                        <a:lnSpc>
                          <a:spcPts val="2239"/>
                        </a:lnSpc>
                        <a:defRPr/>
                      </a:pPr>
                      <a:r>
                        <a:rPr lang="en-US" sz="1599">
                          <a:solidFill>
                            <a:srgbClr val="000000"/>
                          </a:solidFill>
                          <a:latin typeface="Montserrat"/>
                          <a:ea typeface="Montserrat"/>
                          <a:cs typeface="Montserrat"/>
                          <a:sym typeface="Montserrat"/>
                        </a:rPr>
                        <a:t>Épica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H2 Inicio de Sesión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vMerge="true">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r h="1279119">
                <a:tc vMerge="true">
                  <a:txBody>
                    <a:bodyPr anchor="t" rtlCol="false"/>
                    <a:lstStyle/>
                    <a:p>
                      <a:pPr algn="l">
                        <a:lnSpc>
                          <a:spcPts val="2239"/>
                        </a:lnSpc>
                        <a:defRPr/>
                      </a:pPr>
                      <a:r>
                        <a:rPr lang="en-US" sz="1599">
                          <a:solidFill>
                            <a:srgbClr val="000000"/>
                          </a:solidFill>
                          <a:latin typeface="Montserrat"/>
                          <a:ea typeface="Montserrat"/>
                          <a:cs typeface="Montserrat"/>
                          <a:sym typeface="Montserrat"/>
                        </a:rPr>
                        <a:t>Épica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H3 Recuperación de Contraseña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7</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vMerge="true">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r h="1279119">
                <a:tc vMerge="true">
                  <a:txBody>
                    <a:bodyPr anchor="t" rtlCol="false"/>
                    <a:lstStyle/>
                    <a:p>
                      <a:pPr algn="l">
                        <a:lnSpc>
                          <a:spcPts val="2239"/>
                        </a:lnSpc>
                        <a:defRPr/>
                      </a:pPr>
                      <a:r>
                        <a:rPr lang="en-US" sz="1599">
                          <a:solidFill>
                            <a:srgbClr val="000000"/>
                          </a:solidFill>
                          <a:latin typeface="Montserrat"/>
                          <a:ea typeface="Montserrat"/>
                          <a:cs typeface="Montserrat"/>
                          <a:sym typeface="Montserrat"/>
                        </a:rPr>
                        <a:t>Épica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H7 Gestión de Perfil de Usuario</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vMerge="true">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r h="1280852">
                <a:tc rowSpan="2">
                  <a:txBody>
                    <a:bodyPr anchor="t" rtlCol="false"/>
                    <a:lstStyle/>
                    <a:p>
                      <a:pPr algn="l">
                        <a:lnSpc>
                          <a:spcPts val="2239"/>
                        </a:lnSpc>
                        <a:defRPr/>
                      </a:pPr>
                      <a:r>
                        <a:rPr lang="en-US" sz="1599">
                          <a:solidFill>
                            <a:srgbClr val="000000"/>
                          </a:solidFill>
                          <a:latin typeface="Montserrat"/>
                          <a:ea typeface="Montserrat"/>
                          <a:cs typeface="Montserrat"/>
                          <a:sym typeface="Montserrat"/>
                        </a:rPr>
                        <a:t>Épica 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H8 Procesamiento de Pagos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vMerge="true">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r h="1279119">
                <a:tc vMerge="true">
                  <a:txBody>
                    <a:bodyPr anchor="t" rtlCol="false"/>
                    <a:lstStyle/>
                    <a:p>
                      <a:pPr algn="l">
                        <a:lnSpc>
                          <a:spcPts val="2239"/>
                        </a:lnSpc>
                        <a:defRPr/>
                      </a:pPr>
                      <a:r>
                        <a:rPr lang="en-US" sz="1599">
                          <a:solidFill>
                            <a:srgbClr val="000000"/>
                          </a:solidFill>
                          <a:latin typeface="Montserrat"/>
                          <a:ea typeface="Montserrat"/>
                          <a:cs typeface="Montserrat"/>
                          <a:sym typeface="Montserrat"/>
                        </a:rPr>
                        <a:t>Épica 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H5 Confirmación de reservas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a:txBody>
                    <a:bodyPr anchor="t" rtlCol="false"/>
                    <a:lstStyle/>
                    <a:p>
                      <a:pPr algn="l">
                        <a:lnSpc>
                          <a:spcPts val="2239"/>
                        </a:lnSpc>
                        <a:defRPr/>
                      </a:pPr>
                      <a:r>
                        <a:rPr lang="en-US" sz="1599">
                          <a:solidFill>
                            <a:srgbClr val="000000"/>
                          </a:solidFill>
                          <a:latin typeface="Montserrat"/>
                          <a:ea typeface="Montserrat"/>
                          <a:cs typeface="Montserrat"/>
                          <a:sym typeface="Montserrat"/>
                        </a:rPr>
                        <a:t>10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c vMerge="true">
                  <a:txBody>
                    <a:bodyPr anchor="t" rtlCol="false"/>
                    <a:lstStyle/>
                    <a:p>
                      <a:pPr algn="l">
                        <a:lnSpc>
                          <a:spcPts val="2239"/>
                        </a:lnSpc>
                        <a:defRPr/>
                      </a:pPr>
                      <a:r>
                        <a:rPr lang="en-US" b="true" sz="1599" strike="noStrike" u="none">
                          <a:solidFill>
                            <a:srgbClr val="000000"/>
                          </a:solidFill>
                          <a:latin typeface="Arimo Bold"/>
                          <a:ea typeface="Arimo Bold"/>
                          <a:cs typeface="Arimo Bold"/>
                          <a:sym typeface="Arimo Bold"/>
                        </a:rPr>
                        <a:t>Sprint 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F1EC"/>
                    </a:solidFill>
                  </a:tcPr>
                </a:tc>
              </a:tr>
            </a:tbl>
          </a:graphicData>
        </a:graphic>
      </p:graphicFrame>
      <p:sp>
        <p:nvSpPr>
          <p:cNvPr name="Freeform 6" id="6"/>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1550281" y="1454092"/>
            <a:ext cx="9291139" cy="883539"/>
          </a:xfrm>
          <a:prstGeom prst="rect">
            <a:avLst/>
          </a:prstGeom>
        </p:spPr>
        <p:txBody>
          <a:bodyPr anchor="t" rtlCol="false" tIns="0" lIns="0" bIns="0" rIns="0">
            <a:spAutoFit/>
          </a:bodyPr>
          <a:lstStyle/>
          <a:p>
            <a:pPr algn="l" marL="0" indent="0" lvl="0">
              <a:lnSpc>
                <a:spcPts val="6408"/>
              </a:lnSpc>
              <a:spcBef>
                <a:spcPct val="0"/>
              </a:spcBef>
            </a:pPr>
            <a:r>
              <a:rPr lang="en-US" b="true" sz="7200">
                <a:solidFill>
                  <a:srgbClr val="365B6D"/>
                </a:solidFill>
                <a:latin typeface="Monterchi Serif Bold"/>
                <a:ea typeface="Monterchi Serif Bold"/>
                <a:cs typeface="Monterchi Serif Bold"/>
                <a:sym typeface="Monterchi Serif Bold"/>
              </a:rPr>
              <a:t>METODOLOGÍA</a:t>
            </a:r>
          </a:p>
        </p:txBody>
      </p:sp>
      <p:grpSp>
        <p:nvGrpSpPr>
          <p:cNvPr name="Group 3" id="3"/>
          <p:cNvGrpSpPr/>
          <p:nvPr/>
        </p:nvGrpSpPr>
        <p:grpSpPr>
          <a:xfrm rot="0">
            <a:off x="1550281" y="2455220"/>
            <a:ext cx="5377536" cy="1373705"/>
            <a:chOff x="0" y="0"/>
            <a:chExt cx="1416306" cy="361799"/>
          </a:xfrm>
        </p:grpSpPr>
        <p:sp>
          <p:nvSpPr>
            <p:cNvPr name="Freeform 4" id="4"/>
            <p:cNvSpPr/>
            <p:nvPr/>
          </p:nvSpPr>
          <p:spPr>
            <a:xfrm flipH="false" flipV="false" rot="0">
              <a:off x="0" y="0"/>
              <a:ext cx="1416306" cy="361799"/>
            </a:xfrm>
            <a:custGeom>
              <a:avLst/>
              <a:gdLst/>
              <a:ahLst/>
              <a:cxnLst/>
              <a:rect r="r" b="b" t="t" l="l"/>
              <a:pathLst>
                <a:path h="361799" w="1416306">
                  <a:moveTo>
                    <a:pt x="0" y="0"/>
                  </a:moveTo>
                  <a:lnTo>
                    <a:pt x="1416306" y="0"/>
                  </a:lnTo>
                  <a:lnTo>
                    <a:pt x="1416306" y="361799"/>
                  </a:lnTo>
                  <a:lnTo>
                    <a:pt x="0" y="361799"/>
                  </a:lnTo>
                  <a:close/>
                </a:path>
              </a:pathLst>
            </a:custGeom>
            <a:solidFill>
              <a:srgbClr val="6C9286"/>
            </a:solidFill>
            <a:ln cap="sq">
              <a:noFill/>
              <a:prstDash val="solid"/>
              <a:miter/>
            </a:ln>
          </p:spPr>
        </p:sp>
        <p:sp>
          <p:nvSpPr>
            <p:cNvPr name="TextBox 5" id="5"/>
            <p:cNvSpPr txBox="true"/>
            <p:nvPr/>
          </p:nvSpPr>
          <p:spPr>
            <a:xfrm>
              <a:off x="0" y="-28575"/>
              <a:ext cx="1416306"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6" id="6"/>
          <p:cNvGrpSpPr/>
          <p:nvPr/>
        </p:nvGrpSpPr>
        <p:grpSpPr>
          <a:xfrm rot="0">
            <a:off x="1550281" y="4113231"/>
            <a:ext cx="5377536" cy="1373705"/>
            <a:chOff x="0" y="0"/>
            <a:chExt cx="1416306" cy="361799"/>
          </a:xfrm>
        </p:grpSpPr>
        <p:sp>
          <p:nvSpPr>
            <p:cNvPr name="Freeform 7" id="7"/>
            <p:cNvSpPr/>
            <p:nvPr/>
          </p:nvSpPr>
          <p:spPr>
            <a:xfrm flipH="false" flipV="false" rot="0">
              <a:off x="0" y="0"/>
              <a:ext cx="1416306" cy="361799"/>
            </a:xfrm>
            <a:custGeom>
              <a:avLst/>
              <a:gdLst/>
              <a:ahLst/>
              <a:cxnLst/>
              <a:rect r="r" b="b" t="t" l="l"/>
              <a:pathLst>
                <a:path h="361799" w="1416306">
                  <a:moveTo>
                    <a:pt x="0" y="0"/>
                  </a:moveTo>
                  <a:lnTo>
                    <a:pt x="1416306" y="0"/>
                  </a:lnTo>
                  <a:lnTo>
                    <a:pt x="1416306" y="361799"/>
                  </a:lnTo>
                  <a:lnTo>
                    <a:pt x="0" y="361799"/>
                  </a:lnTo>
                  <a:close/>
                </a:path>
              </a:pathLst>
            </a:custGeom>
            <a:solidFill>
              <a:srgbClr val="6C9286"/>
            </a:solidFill>
            <a:ln cap="sq">
              <a:noFill/>
              <a:prstDash val="solid"/>
              <a:miter/>
            </a:ln>
          </p:spPr>
        </p:sp>
        <p:sp>
          <p:nvSpPr>
            <p:cNvPr name="TextBox 8" id="8"/>
            <p:cNvSpPr txBox="true"/>
            <p:nvPr/>
          </p:nvSpPr>
          <p:spPr>
            <a:xfrm>
              <a:off x="0" y="-28575"/>
              <a:ext cx="1416306"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9" id="9"/>
          <p:cNvGrpSpPr/>
          <p:nvPr/>
        </p:nvGrpSpPr>
        <p:grpSpPr>
          <a:xfrm rot="0">
            <a:off x="1550281" y="5772686"/>
            <a:ext cx="5377536" cy="1373705"/>
            <a:chOff x="0" y="0"/>
            <a:chExt cx="1416306" cy="361799"/>
          </a:xfrm>
        </p:grpSpPr>
        <p:sp>
          <p:nvSpPr>
            <p:cNvPr name="Freeform 10" id="10"/>
            <p:cNvSpPr/>
            <p:nvPr/>
          </p:nvSpPr>
          <p:spPr>
            <a:xfrm flipH="false" flipV="false" rot="0">
              <a:off x="0" y="0"/>
              <a:ext cx="1416306" cy="361799"/>
            </a:xfrm>
            <a:custGeom>
              <a:avLst/>
              <a:gdLst/>
              <a:ahLst/>
              <a:cxnLst/>
              <a:rect r="r" b="b" t="t" l="l"/>
              <a:pathLst>
                <a:path h="361799" w="1416306">
                  <a:moveTo>
                    <a:pt x="0" y="0"/>
                  </a:moveTo>
                  <a:lnTo>
                    <a:pt x="1416306" y="0"/>
                  </a:lnTo>
                  <a:lnTo>
                    <a:pt x="1416306" y="361799"/>
                  </a:lnTo>
                  <a:lnTo>
                    <a:pt x="0" y="361799"/>
                  </a:lnTo>
                  <a:close/>
                </a:path>
              </a:pathLst>
            </a:custGeom>
            <a:solidFill>
              <a:srgbClr val="6C9286"/>
            </a:solidFill>
            <a:ln cap="sq">
              <a:noFill/>
              <a:prstDash val="solid"/>
              <a:miter/>
            </a:ln>
          </p:spPr>
        </p:sp>
        <p:sp>
          <p:nvSpPr>
            <p:cNvPr name="TextBox 11" id="11"/>
            <p:cNvSpPr txBox="true"/>
            <p:nvPr/>
          </p:nvSpPr>
          <p:spPr>
            <a:xfrm>
              <a:off x="0" y="-28575"/>
              <a:ext cx="1416306"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12" id="12"/>
          <p:cNvGrpSpPr/>
          <p:nvPr/>
        </p:nvGrpSpPr>
        <p:grpSpPr>
          <a:xfrm rot="0">
            <a:off x="1550281" y="7432141"/>
            <a:ext cx="5377536" cy="1373705"/>
            <a:chOff x="0" y="0"/>
            <a:chExt cx="1416306" cy="361799"/>
          </a:xfrm>
        </p:grpSpPr>
        <p:sp>
          <p:nvSpPr>
            <p:cNvPr name="Freeform 13" id="13"/>
            <p:cNvSpPr/>
            <p:nvPr/>
          </p:nvSpPr>
          <p:spPr>
            <a:xfrm flipH="false" flipV="false" rot="0">
              <a:off x="0" y="0"/>
              <a:ext cx="1416306" cy="361799"/>
            </a:xfrm>
            <a:custGeom>
              <a:avLst/>
              <a:gdLst/>
              <a:ahLst/>
              <a:cxnLst/>
              <a:rect r="r" b="b" t="t" l="l"/>
              <a:pathLst>
                <a:path h="361799" w="1416306">
                  <a:moveTo>
                    <a:pt x="0" y="0"/>
                  </a:moveTo>
                  <a:lnTo>
                    <a:pt x="1416306" y="0"/>
                  </a:lnTo>
                  <a:lnTo>
                    <a:pt x="1416306" y="361799"/>
                  </a:lnTo>
                  <a:lnTo>
                    <a:pt x="0" y="361799"/>
                  </a:lnTo>
                  <a:close/>
                </a:path>
              </a:pathLst>
            </a:custGeom>
            <a:solidFill>
              <a:srgbClr val="6C9286"/>
            </a:solidFill>
            <a:ln cap="sq">
              <a:noFill/>
              <a:prstDash val="solid"/>
              <a:miter/>
            </a:ln>
          </p:spPr>
        </p:sp>
        <p:sp>
          <p:nvSpPr>
            <p:cNvPr name="TextBox 14" id="14"/>
            <p:cNvSpPr txBox="true"/>
            <p:nvPr/>
          </p:nvSpPr>
          <p:spPr>
            <a:xfrm>
              <a:off x="0" y="-28575"/>
              <a:ext cx="1416306" cy="390374"/>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TextBox 15" id="15"/>
          <p:cNvSpPr txBox="true"/>
          <p:nvPr/>
        </p:nvSpPr>
        <p:spPr>
          <a:xfrm rot="0">
            <a:off x="1818864" y="2996357"/>
            <a:ext cx="4845004" cy="490855"/>
          </a:xfrm>
          <a:prstGeom prst="rect">
            <a:avLst/>
          </a:prstGeom>
        </p:spPr>
        <p:txBody>
          <a:bodyPr anchor="t" rtlCol="false" tIns="0" lIns="0" bIns="0" rIns="0">
            <a:spAutoFit/>
          </a:bodyPr>
          <a:lstStyle/>
          <a:p>
            <a:pPr algn="l">
              <a:lnSpc>
                <a:spcPts val="3560"/>
              </a:lnSpc>
            </a:pPr>
            <a:r>
              <a:rPr lang="en-US" b="true" sz="4000">
                <a:solidFill>
                  <a:srgbClr val="F2F1EC"/>
                </a:solidFill>
                <a:latin typeface="Monterchi Serif Bold"/>
                <a:ea typeface="Monterchi Serif Bold"/>
                <a:cs typeface="Monterchi Serif Bold"/>
                <a:sym typeface="Monterchi Serif Bold"/>
              </a:rPr>
              <a:t>Project Charter</a:t>
            </a:r>
          </a:p>
        </p:txBody>
      </p:sp>
      <p:sp>
        <p:nvSpPr>
          <p:cNvPr name="TextBox 16" id="16"/>
          <p:cNvSpPr txBox="true"/>
          <p:nvPr/>
        </p:nvSpPr>
        <p:spPr>
          <a:xfrm rot="0">
            <a:off x="1818864" y="4654368"/>
            <a:ext cx="4845004" cy="490855"/>
          </a:xfrm>
          <a:prstGeom prst="rect">
            <a:avLst/>
          </a:prstGeom>
        </p:spPr>
        <p:txBody>
          <a:bodyPr anchor="t" rtlCol="false" tIns="0" lIns="0" bIns="0" rIns="0">
            <a:spAutoFit/>
          </a:bodyPr>
          <a:lstStyle/>
          <a:p>
            <a:pPr algn="l">
              <a:lnSpc>
                <a:spcPts val="3560"/>
              </a:lnSpc>
            </a:pPr>
            <a:r>
              <a:rPr lang="en-US" b="true" sz="4000">
                <a:solidFill>
                  <a:srgbClr val="F2F1EC"/>
                </a:solidFill>
                <a:latin typeface="Monterchi Serif Bold"/>
                <a:ea typeface="Monterchi Serif Bold"/>
                <a:cs typeface="Monterchi Serif Bold"/>
                <a:sym typeface="Monterchi Serif Bold"/>
              </a:rPr>
              <a:t>Daily Meeting</a:t>
            </a:r>
          </a:p>
        </p:txBody>
      </p:sp>
      <p:sp>
        <p:nvSpPr>
          <p:cNvPr name="TextBox 17" id="17"/>
          <p:cNvSpPr txBox="true"/>
          <p:nvPr/>
        </p:nvSpPr>
        <p:spPr>
          <a:xfrm rot="0">
            <a:off x="1818864" y="6313823"/>
            <a:ext cx="4845004" cy="490855"/>
          </a:xfrm>
          <a:prstGeom prst="rect">
            <a:avLst/>
          </a:prstGeom>
        </p:spPr>
        <p:txBody>
          <a:bodyPr anchor="t" rtlCol="false" tIns="0" lIns="0" bIns="0" rIns="0">
            <a:spAutoFit/>
          </a:bodyPr>
          <a:lstStyle/>
          <a:p>
            <a:pPr algn="l">
              <a:lnSpc>
                <a:spcPts val="3560"/>
              </a:lnSpc>
            </a:pPr>
            <a:r>
              <a:rPr lang="en-US" b="true" sz="4000">
                <a:solidFill>
                  <a:srgbClr val="F2F1EC"/>
                </a:solidFill>
                <a:latin typeface="Monterchi Serif Bold"/>
                <a:ea typeface="Monterchi Serif Bold"/>
                <a:cs typeface="Monterchi Serif Bold"/>
                <a:sym typeface="Monterchi Serif Bold"/>
              </a:rPr>
              <a:t>Sprint Review</a:t>
            </a:r>
          </a:p>
        </p:txBody>
      </p:sp>
      <p:sp>
        <p:nvSpPr>
          <p:cNvPr name="TextBox 18" id="18"/>
          <p:cNvSpPr txBox="true"/>
          <p:nvPr/>
        </p:nvSpPr>
        <p:spPr>
          <a:xfrm rot="0">
            <a:off x="1818864" y="7757202"/>
            <a:ext cx="4845004" cy="938530"/>
          </a:xfrm>
          <a:prstGeom prst="rect">
            <a:avLst/>
          </a:prstGeom>
        </p:spPr>
        <p:txBody>
          <a:bodyPr anchor="t" rtlCol="false" tIns="0" lIns="0" bIns="0" rIns="0">
            <a:spAutoFit/>
          </a:bodyPr>
          <a:lstStyle/>
          <a:p>
            <a:pPr algn="l" marL="0" indent="0" lvl="0">
              <a:lnSpc>
                <a:spcPts val="3560"/>
              </a:lnSpc>
              <a:spcBef>
                <a:spcPct val="0"/>
              </a:spcBef>
            </a:pPr>
            <a:r>
              <a:rPr lang="en-US" b="true" sz="4000">
                <a:solidFill>
                  <a:srgbClr val="F2F1EC"/>
                </a:solidFill>
                <a:latin typeface="Monterchi Serif Bold"/>
                <a:ea typeface="Monterchi Serif Bold"/>
                <a:cs typeface="Monterchi Serif Bold"/>
                <a:sym typeface="Monterchi Serif Bold"/>
              </a:rPr>
              <a:t>Reunión de Retrospectiva</a:t>
            </a:r>
          </a:p>
        </p:txBody>
      </p:sp>
      <p:grpSp>
        <p:nvGrpSpPr>
          <p:cNvPr name="Group 19" id="19"/>
          <p:cNvGrpSpPr/>
          <p:nvPr/>
        </p:nvGrpSpPr>
        <p:grpSpPr>
          <a:xfrm rot="0">
            <a:off x="6927817" y="2455220"/>
            <a:ext cx="9084604" cy="1373705"/>
            <a:chOff x="0" y="0"/>
            <a:chExt cx="2392653" cy="361799"/>
          </a:xfrm>
        </p:grpSpPr>
        <p:sp>
          <p:nvSpPr>
            <p:cNvPr name="Freeform 20" id="20"/>
            <p:cNvSpPr/>
            <p:nvPr/>
          </p:nvSpPr>
          <p:spPr>
            <a:xfrm flipH="false" flipV="false" rot="0">
              <a:off x="0" y="0"/>
              <a:ext cx="2392653" cy="361799"/>
            </a:xfrm>
            <a:custGeom>
              <a:avLst/>
              <a:gdLst/>
              <a:ahLst/>
              <a:cxnLst/>
              <a:rect r="r" b="b" t="t" l="l"/>
              <a:pathLst>
                <a:path h="361799" w="2392653">
                  <a:moveTo>
                    <a:pt x="0" y="0"/>
                  </a:moveTo>
                  <a:lnTo>
                    <a:pt x="2392653" y="0"/>
                  </a:lnTo>
                  <a:lnTo>
                    <a:pt x="2392653" y="361799"/>
                  </a:lnTo>
                  <a:lnTo>
                    <a:pt x="0" y="361799"/>
                  </a:lnTo>
                  <a:close/>
                </a:path>
              </a:pathLst>
            </a:custGeom>
            <a:solidFill>
              <a:srgbClr val="365B6D"/>
            </a:solidFill>
            <a:ln cap="sq">
              <a:noFill/>
              <a:prstDash val="solid"/>
              <a:miter/>
            </a:ln>
          </p:spPr>
        </p:sp>
        <p:sp>
          <p:nvSpPr>
            <p:cNvPr name="TextBox 21" id="21"/>
            <p:cNvSpPr txBox="true"/>
            <p:nvPr/>
          </p:nvSpPr>
          <p:spPr>
            <a:xfrm>
              <a:off x="0" y="-28575"/>
              <a:ext cx="2392653"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2" id="22"/>
          <p:cNvGrpSpPr/>
          <p:nvPr/>
        </p:nvGrpSpPr>
        <p:grpSpPr>
          <a:xfrm rot="0">
            <a:off x="6927817" y="4113231"/>
            <a:ext cx="9084604" cy="1373705"/>
            <a:chOff x="0" y="0"/>
            <a:chExt cx="2392653" cy="361799"/>
          </a:xfrm>
        </p:grpSpPr>
        <p:sp>
          <p:nvSpPr>
            <p:cNvPr name="Freeform 23" id="23"/>
            <p:cNvSpPr/>
            <p:nvPr/>
          </p:nvSpPr>
          <p:spPr>
            <a:xfrm flipH="false" flipV="false" rot="0">
              <a:off x="0" y="0"/>
              <a:ext cx="2392653" cy="361799"/>
            </a:xfrm>
            <a:custGeom>
              <a:avLst/>
              <a:gdLst/>
              <a:ahLst/>
              <a:cxnLst/>
              <a:rect r="r" b="b" t="t" l="l"/>
              <a:pathLst>
                <a:path h="361799" w="2392653">
                  <a:moveTo>
                    <a:pt x="0" y="0"/>
                  </a:moveTo>
                  <a:lnTo>
                    <a:pt x="2392653" y="0"/>
                  </a:lnTo>
                  <a:lnTo>
                    <a:pt x="2392653" y="361799"/>
                  </a:lnTo>
                  <a:lnTo>
                    <a:pt x="0" y="361799"/>
                  </a:lnTo>
                  <a:close/>
                </a:path>
              </a:pathLst>
            </a:custGeom>
            <a:solidFill>
              <a:srgbClr val="365B6D"/>
            </a:solidFill>
            <a:ln cap="sq">
              <a:noFill/>
              <a:prstDash val="solid"/>
              <a:miter/>
            </a:ln>
          </p:spPr>
        </p:sp>
        <p:sp>
          <p:nvSpPr>
            <p:cNvPr name="TextBox 24" id="24"/>
            <p:cNvSpPr txBox="true"/>
            <p:nvPr/>
          </p:nvSpPr>
          <p:spPr>
            <a:xfrm>
              <a:off x="0" y="-28575"/>
              <a:ext cx="2392653"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5" id="25"/>
          <p:cNvGrpSpPr/>
          <p:nvPr/>
        </p:nvGrpSpPr>
        <p:grpSpPr>
          <a:xfrm rot="0">
            <a:off x="6927817" y="5772686"/>
            <a:ext cx="9084604" cy="1373705"/>
            <a:chOff x="0" y="0"/>
            <a:chExt cx="2392653" cy="361799"/>
          </a:xfrm>
        </p:grpSpPr>
        <p:sp>
          <p:nvSpPr>
            <p:cNvPr name="Freeform 26" id="26"/>
            <p:cNvSpPr/>
            <p:nvPr/>
          </p:nvSpPr>
          <p:spPr>
            <a:xfrm flipH="false" flipV="false" rot="0">
              <a:off x="0" y="0"/>
              <a:ext cx="2392653" cy="361799"/>
            </a:xfrm>
            <a:custGeom>
              <a:avLst/>
              <a:gdLst/>
              <a:ahLst/>
              <a:cxnLst/>
              <a:rect r="r" b="b" t="t" l="l"/>
              <a:pathLst>
                <a:path h="361799" w="2392653">
                  <a:moveTo>
                    <a:pt x="0" y="0"/>
                  </a:moveTo>
                  <a:lnTo>
                    <a:pt x="2392653" y="0"/>
                  </a:lnTo>
                  <a:lnTo>
                    <a:pt x="2392653" y="361799"/>
                  </a:lnTo>
                  <a:lnTo>
                    <a:pt x="0" y="361799"/>
                  </a:lnTo>
                  <a:close/>
                </a:path>
              </a:pathLst>
            </a:custGeom>
            <a:solidFill>
              <a:srgbClr val="365B6D"/>
            </a:solidFill>
            <a:ln cap="sq">
              <a:noFill/>
              <a:prstDash val="solid"/>
              <a:miter/>
            </a:ln>
          </p:spPr>
        </p:sp>
        <p:sp>
          <p:nvSpPr>
            <p:cNvPr name="TextBox 27" id="27"/>
            <p:cNvSpPr txBox="true"/>
            <p:nvPr/>
          </p:nvSpPr>
          <p:spPr>
            <a:xfrm>
              <a:off x="0" y="-28575"/>
              <a:ext cx="2392653" cy="390374"/>
            </a:xfrm>
            <a:prstGeom prst="rect">
              <a:avLst/>
            </a:prstGeom>
          </p:spPr>
          <p:txBody>
            <a:bodyPr anchor="ctr" rtlCol="false" tIns="50800" lIns="50800" bIns="50800" rIns="50800"/>
            <a:lstStyle/>
            <a:p>
              <a:pPr algn="ctr" marL="0" indent="0" lvl="0">
                <a:lnSpc>
                  <a:spcPts val="2921"/>
                </a:lnSpc>
                <a:spcBef>
                  <a:spcPct val="0"/>
                </a:spcBef>
              </a:pPr>
            </a:p>
          </p:txBody>
        </p:sp>
      </p:grpSp>
      <p:grpSp>
        <p:nvGrpSpPr>
          <p:cNvPr name="Group 28" id="28"/>
          <p:cNvGrpSpPr/>
          <p:nvPr/>
        </p:nvGrpSpPr>
        <p:grpSpPr>
          <a:xfrm rot="0">
            <a:off x="6927817" y="7432141"/>
            <a:ext cx="9084604" cy="1373705"/>
            <a:chOff x="0" y="0"/>
            <a:chExt cx="2392653" cy="361799"/>
          </a:xfrm>
        </p:grpSpPr>
        <p:sp>
          <p:nvSpPr>
            <p:cNvPr name="Freeform 29" id="29"/>
            <p:cNvSpPr/>
            <p:nvPr/>
          </p:nvSpPr>
          <p:spPr>
            <a:xfrm flipH="false" flipV="false" rot="0">
              <a:off x="0" y="0"/>
              <a:ext cx="2392653" cy="361799"/>
            </a:xfrm>
            <a:custGeom>
              <a:avLst/>
              <a:gdLst/>
              <a:ahLst/>
              <a:cxnLst/>
              <a:rect r="r" b="b" t="t" l="l"/>
              <a:pathLst>
                <a:path h="361799" w="2392653">
                  <a:moveTo>
                    <a:pt x="0" y="0"/>
                  </a:moveTo>
                  <a:lnTo>
                    <a:pt x="2392653" y="0"/>
                  </a:lnTo>
                  <a:lnTo>
                    <a:pt x="2392653" y="361799"/>
                  </a:lnTo>
                  <a:lnTo>
                    <a:pt x="0" y="361799"/>
                  </a:lnTo>
                  <a:close/>
                </a:path>
              </a:pathLst>
            </a:custGeom>
            <a:solidFill>
              <a:srgbClr val="365B6D"/>
            </a:solidFill>
            <a:ln cap="sq">
              <a:noFill/>
              <a:prstDash val="solid"/>
              <a:miter/>
            </a:ln>
          </p:spPr>
        </p:sp>
        <p:sp>
          <p:nvSpPr>
            <p:cNvPr name="TextBox 30" id="30"/>
            <p:cNvSpPr txBox="true"/>
            <p:nvPr/>
          </p:nvSpPr>
          <p:spPr>
            <a:xfrm>
              <a:off x="0" y="-28575"/>
              <a:ext cx="2392653" cy="390374"/>
            </a:xfrm>
            <a:prstGeom prst="rect">
              <a:avLst/>
            </a:prstGeom>
          </p:spPr>
          <p:txBody>
            <a:bodyPr anchor="ctr" rtlCol="false" tIns="50800" lIns="50800" bIns="50800" rIns="50800"/>
            <a:lstStyle/>
            <a:p>
              <a:pPr algn="ctr" marL="0" indent="0" lvl="0">
                <a:lnSpc>
                  <a:spcPts val="2921"/>
                </a:lnSpc>
                <a:spcBef>
                  <a:spcPct val="0"/>
                </a:spcBef>
              </a:pPr>
            </a:p>
          </p:txBody>
        </p:sp>
      </p:grpSp>
      <p:sp>
        <p:nvSpPr>
          <p:cNvPr name="TextBox 31" id="31"/>
          <p:cNvSpPr txBox="true"/>
          <p:nvPr/>
        </p:nvSpPr>
        <p:spPr>
          <a:xfrm rot="0">
            <a:off x="7578996" y="2613872"/>
            <a:ext cx="7782248" cy="1027826"/>
          </a:xfrm>
          <a:prstGeom prst="rect">
            <a:avLst/>
          </a:prstGeom>
        </p:spPr>
        <p:txBody>
          <a:bodyPr anchor="t" rtlCol="false" tIns="0" lIns="0" bIns="0" rIns="0">
            <a:spAutoFit/>
          </a:bodyPr>
          <a:lstStyle/>
          <a:p>
            <a:pPr algn="l">
              <a:lnSpc>
                <a:spcPts val="2751"/>
              </a:lnSpc>
            </a:pPr>
            <a:r>
              <a:rPr lang="en-US" sz="2100">
                <a:solidFill>
                  <a:srgbClr val="FFFFFF"/>
                </a:solidFill>
                <a:latin typeface="Roboto"/>
                <a:ea typeface="Roboto"/>
                <a:cs typeface="Roboto"/>
                <a:sym typeface="Roboto"/>
              </a:rPr>
              <a:t>Lorem ipsum dolor sit amet, consectetur adipiscing elit. Nulla dolor purus, ultricies et tristique non, convallis ac purus. Morbi ut odio eget ligula sagittis ornare.</a:t>
            </a:r>
          </a:p>
        </p:txBody>
      </p:sp>
      <p:sp>
        <p:nvSpPr>
          <p:cNvPr name="TextBox 32" id="32"/>
          <p:cNvSpPr txBox="true"/>
          <p:nvPr/>
        </p:nvSpPr>
        <p:spPr>
          <a:xfrm rot="0">
            <a:off x="7578996" y="4271883"/>
            <a:ext cx="7782248" cy="1027826"/>
          </a:xfrm>
          <a:prstGeom prst="rect">
            <a:avLst/>
          </a:prstGeom>
        </p:spPr>
        <p:txBody>
          <a:bodyPr anchor="t" rtlCol="false" tIns="0" lIns="0" bIns="0" rIns="0">
            <a:spAutoFit/>
          </a:bodyPr>
          <a:lstStyle/>
          <a:p>
            <a:pPr algn="l">
              <a:lnSpc>
                <a:spcPts val="2751"/>
              </a:lnSpc>
            </a:pPr>
            <a:r>
              <a:rPr lang="en-US" sz="2100">
                <a:solidFill>
                  <a:srgbClr val="FFFFFF"/>
                </a:solidFill>
                <a:latin typeface="Roboto"/>
                <a:ea typeface="Roboto"/>
                <a:cs typeface="Roboto"/>
                <a:sym typeface="Roboto"/>
              </a:rPr>
              <a:t>Lorem ipsum dolor sit amet, consectetur adipiscing elit. Nulla dolor purus, ultricies et tristique non, convallis ac purus. Morbi ut odio eget ligula sagittis ornare.</a:t>
            </a:r>
          </a:p>
        </p:txBody>
      </p:sp>
      <p:sp>
        <p:nvSpPr>
          <p:cNvPr name="TextBox 33" id="33"/>
          <p:cNvSpPr txBox="true"/>
          <p:nvPr/>
        </p:nvSpPr>
        <p:spPr>
          <a:xfrm rot="0">
            <a:off x="7578996" y="5931338"/>
            <a:ext cx="7782248" cy="1027826"/>
          </a:xfrm>
          <a:prstGeom prst="rect">
            <a:avLst/>
          </a:prstGeom>
        </p:spPr>
        <p:txBody>
          <a:bodyPr anchor="t" rtlCol="false" tIns="0" lIns="0" bIns="0" rIns="0">
            <a:spAutoFit/>
          </a:bodyPr>
          <a:lstStyle/>
          <a:p>
            <a:pPr algn="l">
              <a:lnSpc>
                <a:spcPts val="2751"/>
              </a:lnSpc>
            </a:pPr>
            <a:r>
              <a:rPr lang="en-US" sz="2100">
                <a:solidFill>
                  <a:srgbClr val="FFFFFF"/>
                </a:solidFill>
                <a:latin typeface="Roboto"/>
                <a:ea typeface="Roboto"/>
                <a:cs typeface="Roboto"/>
                <a:sym typeface="Roboto"/>
              </a:rPr>
              <a:t>Lorem ipsum dolor sit amet, consectetur adipiscing elit. Nulla dolor purus, ultricies et tristique non, convallis ac purus. Morbi ut odio eget ligula sagittis ornare.</a:t>
            </a:r>
          </a:p>
        </p:txBody>
      </p:sp>
      <p:sp>
        <p:nvSpPr>
          <p:cNvPr name="TextBox 34" id="34"/>
          <p:cNvSpPr txBox="true"/>
          <p:nvPr/>
        </p:nvSpPr>
        <p:spPr>
          <a:xfrm rot="0">
            <a:off x="7578996" y="7590793"/>
            <a:ext cx="7782248" cy="1027826"/>
          </a:xfrm>
          <a:prstGeom prst="rect">
            <a:avLst/>
          </a:prstGeom>
        </p:spPr>
        <p:txBody>
          <a:bodyPr anchor="t" rtlCol="false" tIns="0" lIns="0" bIns="0" rIns="0">
            <a:spAutoFit/>
          </a:bodyPr>
          <a:lstStyle/>
          <a:p>
            <a:pPr algn="l">
              <a:lnSpc>
                <a:spcPts val="2751"/>
              </a:lnSpc>
            </a:pPr>
            <a:r>
              <a:rPr lang="en-US" sz="2100">
                <a:solidFill>
                  <a:srgbClr val="FFFFFF"/>
                </a:solidFill>
                <a:latin typeface="Roboto"/>
                <a:ea typeface="Roboto"/>
                <a:cs typeface="Roboto"/>
                <a:sym typeface="Roboto"/>
              </a:rPr>
              <a:t>Lorem ipsum dolor sit amet, consectetur adipiscing elit. Nulla dolor purus, ultricies et tristique non, convallis ac purus. Morbi ut odio eget ligula sagittis ornare.</a:t>
            </a:r>
          </a:p>
        </p:txBody>
      </p:sp>
      <p:sp>
        <p:nvSpPr>
          <p:cNvPr name="Freeform 35" id="35"/>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9248936" y="3521227"/>
            <a:ext cx="6561321" cy="4677598"/>
          </a:xfrm>
          <a:prstGeom prst="rect">
            <a:avLst/>
          </a:prstGeom>
        </p:spPr>
        <p:txBody>
          <a:bodyPr anchor="t" rtlCol="false" tIns="0" lIns="0" bIns="0" rIns="0">
            <a:spAutoFit/>
          </a:bodyPr>
          <a:lstStyle/>
          <a:p>
            <a:pPr algn="l" marL="0" indent="0" lvl="0">
              <a:lnSpc>
                <a:spcPts val="3080"/>
              </a:lnSpc>
              <a:spcBef>
                <a:spcPct val="0"/>
              </a:spcBef>
            </a:pPr>
            <a:r>
              <a:rPr lang="en-US" sz="2200" u="none">
                <a:solidFill>
                  <a:srgbClr val="365B6D"/>
                </a:solidFill>
                <a:latin typeface="Roboto"/>
                <a:ea typeface="Roboto"/>
                <a:cs typeface="Roboto"/>
                <a:sym typeface="Roboto"/>
              </a:rPr>
              <a:t>Lorem ipsum dolor sit amet, consectetur adipiscing elit. Nulla dolor purus, ultricies et tristique non, convallis ac purus.</a:t>
            </a:r>
          </a:p>
          <a:p>
            <a:pPr algn="l" marL="0" indent="0" lvl="0">
              <a:lnSpc>
                <a:spcPts val="3080"/>
              </a:lnSpc>
              <a:spcBef>
                <a:spcPct val="0"/>
              </a:spcBef>
            </a:pPr>
          </a:p>
          <a:p>
            <a:pPr algn="l" marL="0" indent="0" lvl="0">
              <a:lnSpc>
                <a:spcPts val="3080"/>
              </a:lnSpc>
              <a:spcBef>
                <a:spcPct val="0"/>
              </a:spcBef>
            </a:pPr>
            <a:r>
              <a:rPr lang="en-US" sz="2200" u="none">
                <a:solidFill>
                  <a:srgbClr val="365B6D"/>
                </a:solidFill>
                <a:latin typeface="Roboto"/>
                <a:ea typeface="Roboto"/>
                <a:cs typeface="Roboto"/>
                <a:sym typeface="Roboto"/>
              </a:rPr>
              <a:t>Morbi ut odio eget ligula sagittis ornare. Etiam ac accumsan felis. Morbi ut enim tortor. Vestibulum sed magna vitae arcu blandit auctor. Morbi facilisis magna nisi. Donec id pulvinar justo. </a:t>
            </a:r>
          </a:p>
          <a:p>
            <a:pPr algn="l" marL="0" indent="0" lvl="0">
              <a:lnSpc>
                <a:spcPts val="3080"/>
              </a:lnSpc>
              <a:spcBef>
                <a:spcPct val="0"/>
              </a:spcBef>
            </a:pPr>
          </a:p>
          <a:p>
            <a:pPr algn="l" marL="0" indent="0" lvl="0">
              <a:lnSpc>
                <a:spcPts val="3080"/>
              </a:lnSpc>
              <a:spcBef>
                <a:spcPct val="0"/>
              </a:spcBef>
            </a:pPr>
            <a:r>
              <a:rPr lang="en-US" sz="2200" u="none">
                <a:solidFill>
                  <a:srgbClr val="365B6D"/>
                </a:solidFill>
                <a:latin typeface="Roboto"/>
                <a:ea typeface="Roboto"/>
                <a:cs typeface="Roboto"/>
                <a:sym typeface="Roboto"/>
              </a:rPr>
              <a:t>Fusce dapibus, tellus id rhoncus gravida, diam eros fermentum felis, a feugiat risus velit sit amet turpis. Aliquam non ligula nunc. </a:t>
            </a:r>
          </a:p>
        </p:txBody>
      </p:sp>
      <p:sp>
        <p:nvSpPr>
          <p:cNvPr name="TextBox 3" id="3"/>
          <p:cNvSpPr txBox="true"/>
          <p:nvPr/>
        </p:nvSpPr>
        <p:spPr>
          <a:xfrm rot="0">
            <a:off x="9248936" y="1746420"/>
            <a:ext cx="7007481" cy="1816227"/>
          </a:xfrm>
          <a:prstGeom prst="rect">
            <a:avLst/>
          </a:prstGeom>
        </p:spPr>
        <p:txBody>
          <a:bodyPr anchor="t" rtlCol="false" tIns="0" lIns="0" bIns="0" rIns="0">
            <a:spAutoFit/>
          </a:bodyPr>
          <a:lstStyle/>
          <a:p>
            <a:pPr algn="l">
              <a:lnSpc>
                <a:spcPts val="7103"/>
              </a:lnSpc>
            </a:pPr>
            <a:r>
              <a:rPr lang="en-US" b="true" sz="6399" spc="-166">
                <a:solidFill>
                  <a:srgbClr val="365B6D"/>
                </a:solidFill>
                <a:latin typeface="Monterchi Serif Bold"/>
                <a:ea typeface="Monterchi Serif Bold"/>
                <a:cs typeface="Monterchi Serif Bold"/>
                <a:sym typeface="Monterchi Serif Bold"/>
              </a:rPr>
              <a:t>BURNDOWN CHART</a:t>
            </a:r>
          </a:p>
        </p:txBody>
      </p:sp>
      <p:sp>
        <p:nvSpPr>
          <p:cNvPr name="TextBox 4" id="4"/>
          <p:cNvSpPr txBox="true"/>
          <p:nvPr/>
        </p:nvSpPr>
        <p:spPr>
          <a:xfrm rot="0">
            <a:off x="1753007" y="8975146"/>
            <a:ext cx="5401934" cy="283154"/>
          </a:xfrm>
          <a:prstGeom prst="rect">
            <a:avLst/>
          </a:prstGeom>
        </p:spPr>
        <p:txBody>
          <a:bodyPr anchor="t" rtlCol="false" tIns="0" lIns="0" bIns="0" rIns="0">
            <a:spAutoFit/>
          </a:bodyPr>
          <a:lstStyle/>
          <a:p>
            <a:pPr algn="l">
              <a:lnSpc>
                <a:spcPts val="2239"/>
              </a:lnSpc>
              <a:spcBef>
                <a:spcPct val="0"/>
              </a:spcBef>
            </a:pPr>
            <a:r>
              <a:rPr lang="en-US" sz="1599" i="true">
                <a:solidFill>
                  <a:srgbClr val="365B6D"/>
                </a:solidFill>
                <a:latin typeface="Roboto Italics"/>
                <a:ea typeface="Roboto Italics"/>
                <a:cs typeface="Roboto Italics"/>
                <a:sym typeface="Roboto Italics"/>
              </a:rPr>
              <a:t>Fuente: www.unsitiogenial.es</a:t>
            </a:r>
          </a:p>
        </p:txBody>
      </p:sp>
      <p:pic>
        <p:nvPicPr>
          <p:cNvPr name="Picture 5" id="5"/>
          <p:cNvPicPr>
            <a:picLocks noChangeAspect="true"/>
          </p:cNvPicPr>
          <p:nvPr/>
        </p:nvPicPr>
        <p:blipFill>
          <a:blip r:embed="rId2"/>
          <a:stretch>
            <a:fillRect/>
          </a:stretch>
        </p:blipFill>
        <p:spPr>
          <a:xfrm rot="0">
            <a:off x="1077647" y="778616"/>
            <a:ext cx="7874781" cy="8340389"/>
          </a:xfrm>
          <a:prstGeom prst="rect">
            <a:avLst/>
          </a:prstGeom>
        </p:spPr>
      </p:pic>
      <p:sp>
        <p:nvSpPr>
          <p:cNvPr name="Freeform 6" id="6"/>
          <p:cNvSpPr/>
          <p:nvPr/>
        </p:nvSpPr>
        <p:spPr>
          <a:xfrm flipH="false" flipV="false" rot="0">
            <a:off x="14830020" y="-110392"/>
            <a:ext cx="3589118" cy="1154696"/>
          </a:xfrm>
          <a:custGeom>
            <a:avLst/>
            <a:gdLst/>
            <a:ahLst/>
            <a:cxnLst/>
            <a:rect r="r" b="b" t="t" l="l"/>
            <a:pathLst>
              <a:path h="1154696" w="3589118">
                <a:moveTo>
                  <a:pt x="0" y="0"/>
                </a:moveTo>
                <a:lnTo>
                  <a:pt x="3589118" y="0"/>
                </a:lnTo>
                <a:lnTo>
                  <a:pt x="3589118" y="1154696"/>
                </a:lnTo>
                <a:lnTo>
                  <a:pt x="0" y="1154696"/>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DAGWOLay0CE</dc:identifier>
  <dcterms:modified xsi:type="dcterms:W3CDTF">2011-08-01T06:04:30Z</dcterms:modified>
  <cp:revision>1</cp:revision>
  <dc:title>Presentación Universitaria Trabajo de Fin de Grado Geométrico Minimalista Crema y Verde Claro</dc:title>
</cp:coreProperties>
</file>